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5" r:id="rId6"/>
    <p:sldId id="261" r:id="rId7"/>
    <p:sldId id="262" r:id="rId8"/>
    <p:sldId id="263" r:id="rId9"/>
    <p:sldId id="266" r:id="rId10"/>
    <p:sldId id="267" r:id="rId11"/>
    <p:sldId id="268" r:id="rId12"/>
    <p:sldId id="269" r:id="rId13"/>
    <p:sldId id="271" r:id="rId14"/>
    <p:sldId id="272" r:id="rId15"/>
    <p:sldId id="273" r:id="rId16"/>
    <p:sldId id="274" r:id="rId17"/>
    <p:sldId id="270" r:id="rId18"/>
    <p:sldId id="275" r:id="rId19"/>
    <p:sldId id="276" r:id="rId20"/>
    <p:sldId id="277" r:id="rId21"/>
    <p:sldId id="278" r:id="rId22"/>
    <p:sldId id="279" r:id="rId23"/>
    <p:sldId id="280" r:id="rId24"/>
    <p:sldId id="283" r:id="rId25"/>
    <p:sldId id="281" r:id="rId26"/>
    <p:sldId id="284" r:id="rId27"/>
    <p:sldId id="285" r:id="rId28"/>
    <p:sldId id="286" r:id="rId29"/>
    <p:sldId id="287" r:id="rId30"/>
    <p:sldId id="288" r:id="rId31"/>
    <p:sldId id="289" r:id="rId32"/>
    <p:sldId id="290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48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7D93D-9667-4A61-A2F5-417E4438D1F7}" type="datetimeFigureOut">
              <a:rPr lang="en-US" smtClean="0"/>
              <a:t>6/12/2015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39FC9-5AB7-444A-8143-4B0847FF1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0610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7D93D-9667-4A61-A2F5-417E4438D1F7}" type="datetimeFigureOut">
              <a:rPr lang="en-US" smtClean="0"/>
              <a:t>6/12/2015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39FC9-5AB7-444A-8143-4B0847FF1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4436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7D93D-9667-4A61-A2F5-417E4438D1F7}" type="datetimeFigureOut">
              <a:rPr lang="en-US" smtClean="0"/>
              <a:t>6/12/2015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39FC9-5AB7-444A-8143-4B0847FF1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0700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7D93D-9667-4A61-A2F5-417E4438D1F7}" type="datetimeFigureOut">
              <a:rPr lang="en-US" smtClean="0"/>
              <a:t>6/12/2015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39FC9-5AB7-444A-8143-4B0847FF1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742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7D93D-9667-4A61-A2F5-417E4438D1F7}" type="datetimeFigureOut">
              <a:rPr lang="en-US" smtClean="0"/>
              <a:t>6/12/2015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39FC9-5AB7-444A-8143-4B0847FF1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1362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7D93D-9667-4A61-A2F5-417E4438D1F7}" type="datetimeFigureOut">
              <a:rPr lang="en-US" smtClean="0"/>
              <a:t>6/12/2015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39FC9-5AB7-444A-8143-4B0847FF1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245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7D93D-9667-4A61-A2F5-417E4438D1F7}" type="datetimeFigureOut">
              <a:rPr lang="en-US" smtClean="0"/>
              <a:t>6/12/2015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39FC9-5AB7-444A-8143-4B0847FF1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0180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7D93D-9667-4A61-A2F5-417E4438D1F7}" type="datetimeFigureOut">
              <a:rPr lang="en-US" smtClean="0"/>
              <a:t>6/12/2015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39FC9-5AB7-444A-8143-4B0847FF1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169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7D93D-9667-4A61-A2F5-417E4438D1F7}" type="datetimeFigureOut">
              <a:rPr lang="en-US" smtClean="0"/>
              <a:t>6/12/2015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39FC9-5AB7-444A-8143-4B0847FF1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214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7D93D-9667-4A61-A2F5-417E4438D1F7}" type="datetimeFigureOut">
              <a:rPr lang="en-US" smtClean="0"/>
              <a:t>6/12/2015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39FC9-5AB7-444A-8143-4B0847FF1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4585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7D93D-9667-4A61-A2F5-417E4438D1F7}" type="datetimeFigureOut">
              <a:rPr lang="en-US" smtClean="0"/>
              <a:t>6/12/2015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39FC9-5AB7-444A-8143-4B0847FF1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0650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67D93D-9667-4A61-A2F5-417E4438D1F7}" type="datetimeFigureOut">
              <a:rPr lang="en-US" smtClean="0"/>
              <a:t>6/12/2015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439FC9-5AB7-444A-8143-4B0847FF1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138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</a:rPr>
              <a:t>SAMPLING UNTUK PENGUJIAN SUBSTANTIF</a:t>
            </a:r>
            <a:endParaRPr lang="en-US" sz="4800" b="1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sz="4800" b="1" dirty="0" smtClean="0">
                <a:solidFill>
                  <a:srgbClr val="00B050"/>
                </a:solidFill>
              </a:rPr>
              <a:t>RINCIAN SALDO AKUN</a:t>
            </a:r>
            <a:endParaRPr lang="en-US" sz="48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44141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LANGKAH-2 DLM APLIKASI “SUM”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rgbClr val="00B050"/>
                </a:solidFill>
              </a:rPr>
              <a:t>3. TENTUKAN UKURAN SAMPLE, 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smtClean="0">
                <a:solidFill>
                  <a:srgbClr val="00B050"/>
                </a:solidFill>
              </a:rPr>
              <a:t>   MENGGUNAKAN INPUT BERIKUT :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smtClean="0">
                <a:solidFill>
                  <a:srgbClr val="00B050"/>
                </a:solidFill>
              </a:rPr>
              <a:t>    a. Tingkat </a:t>
            </a:r>
            <a:r>
              <a:rPr lang="en-US" b="1" dirty="0" err="1" smtClean="0">
                <a:solidFill>
                  <a:srgbClr val="00B050"/>
                </a:solidFill>
              </a:rPr>
              <a:t>keyakinan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yg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diinginkan</a:t>
            </a:r>
            <a:r>
              <a:rPr lang="en-US" b="1" dirty="0" smtClean="0">
                <a:solidFill>
                  <a:srgbClr val="00B050"/>
                </a:solidFill>
              </a:rPr>
              <a:t> /</a:t>
            </a:r>
            <a:r>
              <a:rPr lang="en-US" b="1" dirty="0" err="1" smtClean="0">
                <a:solidFill>
                  <a:srgbClr val="00B050"/>
                </a:solidFill>
              </a:rPr>
              <a:t>risiko</a:t>
            </a:r>
            <a:endParaRPr lang="en-US" b="1" dirty="0" smtClean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smtClean="0">
                <a:solidFill>
                  <a:srgbClr val="00B050"/>
                </a:solidFill>
              </a:rPr>
              <a:t>         </a:t>
            </a:r>
            <a:r>
              <a:rPr lang="en-US" b="1" dirty="0" err="1" smtClean="0">
                <a:solidFill>
                  <a:srgbClr val="00B050"/>
                </a:solidFill>
              </a:rPr>
              <a:t>penerimaan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yg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salah</a:t>
            </a:r>
            <a:endParaRPr lang="en-US" b="1" dirty="0" smtClean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smtClean="0">
                <a:solidFill>
                  <a:srgbClr val="00B050"/>
                </a:solidFill>
              </a:rPr>
              <a:t>    b. Salah </a:t>
            </a:r>
            <a:r>
              <a:rPr lang="en-US" b="1" dirty="0" err="1" smtClean="0">
                <a:solidFill>
                  <a:srgbClr val="00B050"/>
                </a:solidFill>
              </a:rPr>
              <a:t>saji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yg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ditoleransi</a:t>
            </a:r>
            <a:endParaRPr lang="en-US" b="1" dirty="0" smtClean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smtClean="0">
                <a:solidFill>
                  <a:srgbClr val="00B050"/>
                </a:solidFill>
              </a:rPr>
              <a:t>    c. Salah </a:t>
            </a:r>
            <a:r>
              <a:rPr lang="en-US" b="1" dirty="0" err="1" smtClean="0">
                <a:solidFill>
                  <a:srgbClr val="00B050"/>
                </a:solidFill>
              </a:rPr>
              <a:t>saji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populasi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yg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diharapkan</a:t>
            </a:r>
            <a:endParaRPr lang="en-US" b="1" dirty="0" smtClean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smtClean="0">
                <a:solidFill>
                  <a:srgbClr val="00B050"/>
                </a:solidFill>
              </a:rPr>
              <a:t>    d. </a:t>
            </a:r>
            <a:r>
              <a:rPr lang="en-US" b="1" dirty="0" err="1" smtClean="0">
                <a:solidFill>
                  <a:srgbClr val="00B050"/>
                </a:solidFill>
              </a:rPr>
              <a:t>Ukuran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Populasi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63362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LANGKAH-2 DLM APLIKASI “SUM”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rgbClr val="00B050"/>
                </a:solidFill>
              </a:rPr>
              <a:t>B. PELAKSANAAN</a:t>
            </a:r>
          </a:p>
          <a:p>
            <a:pPr marL="514350" indent="-514350">
              <a:buAutoNum type="arabicPeriod"/>
            </a:pPr>
            <a:r>
              <a:rPr lang="en-US" b="1" dirty="0" smtClean="0">
                <a:solidFill>
                  <a:srgbClr val="00B050"/>
                </a:solidFill>
              </a:rPr>
              <a:t>PILIH SAMPLE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smtClean="0">
                <a:solidFill>
                  <a:srgbClr val="00B050"/>
                </a:solidFill>
              </a:rPr>
              <a:t>    ( </a:t>
            </a:r>
            <a:r>
              <a:rPr lang="en-US" b="1" dirty="0" err="1" smtClean="0">
                <a:solidFill>
                  <a:srgbClr val="00B050"/>
                </a:solidFill>
              </a:rPr>
              <a:t>pemilihan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probabilitas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pd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ukuran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biasanya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smtClean="0">
                <a:solidFill>
                  <a:srgbClr val="00B050"/>
                </a:solidFill>
              </a:rPr>
              <a:t>      </a:t>
            </a:r>
            <a:r>
              <a:rPr lang="en-US" b="1" dirty="0" err="1" smtClean="0">
                <a:solidFill>
                  <a:srgbClr val="00B050"/>
                </a:solidFill>
              </a:rPr>
              <a:t>pake</a:t>
            </a:r>
            <a:r>
              <a:rPr lang="en-US" b="1" dirty="0" smtClean="0">
                <a:solidFill>
                  <a:srgbClr val="00B050"/>
                </a:solidFill>
              </a:rPr>
              <a:t> program ACL)</a:t>
            </a:r>
          </a:p>
          <a:p>
            <a:pPr marL="514350" indent="-514350">
              <a:buAutoNum type="arabicPeriod"/>
            </a:pPr>
            <a:r>
              <a:rPr lang="en-US" b="1" dirty="0" smtClean="0">
                <a:solidFill>
                  <a:srgbClr val="00B050"/>
                </a:solidFill>
              </a:rPr>
              <a:t>MELAKSANAKAN PROSEDUR AUDITING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smtClean="0">
                <a:solidFill>
                  <a:srgbClr val="00B050"/>
                </a:solidFill>
              </a:rPr>
              <a:t>     (</a:t>
            </a:r>
            <a:r>
              <a:rPr lang="en-US" b="1" dirty="0" err="1" smtClean="0">
                <a:solidFill>
                  <a:srgbClr val="00B050"/>
                </a:solidFill>
              </a:rPr>
              <a:t>Memahami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dan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menganalsis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salah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saji</a:t>
            </a:r>
            <a:r>
              <a:rPr lang="en-US" b="1" dirty="0" smtClean="0">
                <a:solidFill>
                  <a:srgbClr val="00B050"/>
                </a:solidFill>
              </a:rPr>
              <a:t> yang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smtClean="0">
                <a:solidFill>
                  <a:srgbClr val="00B050"/>
                </a:solidFill>
              </a:rPr>
              <a:t>      </a:t>
            </a:r>
            <a:r>
              <a:rPr lang="en-US" b="1" dirty="0" err="1" smtClean="0">
                <a:solidFill>
                  <a:srgbClr val="00B050"/>
                </a:solidFill>
              </a:rPr>
              <a:t>diamati</a:t>
            </a:r>
            <a:r>
              <a:rPr lang="en-US" b="1" dirty="0" smtClean="0">
                <a:solidFill>
                  <a:srgbClr val="00B050"/>
                </a:solidFill>
              </a:rPr>
              <a:t>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11256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LANGKAH-2 DLM APLIKASI “SUM”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rgbClr val="00B050"/>
                </a:solidFill>
              </a:rPr>
              <a:t>C. EVALUASI</a:t>
            </a:r>
          </a:p>
          <a:p>
            <a:pPr marL="514350" indent="-514350">
              <a:buAutoNum type="arabicPeriod"/>
            </a:pPr>
            <a:r>
              <a:rPr lang="en-US" b="1" dirty="0" smtClean="0">
                <a:solidFill>
                  <a:srgbClr val="00B050"/>
                </a:solidFill>
              </a:rPr>
              <a:t>MENGHITUNG SALAH SAJI YG DIPROYEKSIKAN &amp; BATAS ATAS SALAH SAJI</a:t>
            </a:r>
          </a:p>
          <a:p>
            <a:pPr marL="514350" indent="-514350">
              <a:buAutoNum type="arabicPeriod"/>
            </a:pPr>
            <a:r>
              <a:rPr lang="en-US" b="1" dirty="0" smtClean="0">
                <a:solidFill>
                  <a:srgbClr val="00B050"/>
                </a:solidFill>
              </a:rPr>
              <a:t>MENARIK KESIMPULAN AKHIR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257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INFORMASI CONTOH :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>
                <a:solidFill>
                  <a:srgbClr val="00B050"/>
                </a:solidFill>
              </a:rPr>
              <a:t>NILAI BUKU : $2.500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00B050"/>
                </a:solidFill>
              </a:rPr>
              <a:t>SALAHSAJI YG DITOLERANSI : $125.000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00B050"/>
                </a:solidFill>
              </a:rPr>
              <a:t>UKURAN SAMPLE : 93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00B050"/>
                </a:solidFill>
              </a:rPr>
              <a:t>TINGKAT KEYAKINAN YG DIINGINKAN : 95%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00B050"/>
                </a:solidFill>
              </a:rPr>
              <a:t>JML SALAH SAJI YG DIEKSPEKTASIKAN : $25.000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00B050"/>
                </a:solidFill>
              </a:rPr>
              <a:t>INTERVAL SAMPLING : $26.882</a:t>
            </a:r>
            <a:endParaRPr lang="en-US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25388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>TINGKAT KEYAKINAN YG DIINGINKAN 95%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err="1" smtClean="0">
                <a:solidFill>
                  <a:srgbClr val="00B050"/>
                </a:solidFill>
              </a:rPr>
              <a:t>No.SalahSaji</a:t>
            </a:r>
            <a:r>
              <a:rPr lang="en-US" sz="2800" b="1" dirty="0" smtClean="0">
                <a:solidFill>
                  <a:srgbClr val="00B050"/>
                </a:solidFill>
              </a:rPr>
              <a:t> </a:t>
            </a:r>
            <a:r>
              <a:rPr lang="en-US" sz="2800" b="1" dirty="0" smtClean="0"/>
              <a:t>  </a:t>
            </a:r>
            <a:r>
              <a:rPr lang="en-US" sz="2800" b="1" dirty="0" err="1" smtClean="0">
                <a:solidFill>
                  <a:srgbClr val="7030A0"/>
                </a:solidFill>
              </a:rPr>
              <a:t>Faktor</a:t>
            </a:r>
            <a:r>
              <a:rPr lang="en-US" sz="2800" b="1" dirty="0" smtClean="0">
                <a:solidFill>
                  <a:srgbClr val="7030A0"/>
                </a:solidFill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</a:rPr>
              <a:t>SalahSaji</a:t>
            </a:r>
            <a:r>
              <a:rPr lang="en-US" sz="2800" b="1" dirty="0" smtClean="0"/>
              <a:t>  </a:t>
            </a:r>
            <a:r>
              <a:rPr lang="en-US" sz="2800" b="1" dirty="0" err="1" smtClean="0">
                <a:solidFill>
                  <a:schemeClr val="accent6">
                    <a:lumMod val="75000"/>
                  </a:schemeClr>
                </a:solidFill>
              </a:rPr>
              <a:t>Kenaikan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75000"/>
                  </a:schemeClr>
                </a:solidFill>
              </a:rPr>
              <a:t>inkremental</a:t>
            </a:r>
            <a:endParaRPr lang="en-US" sz="28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US" sz="2800" b="1" dirty="0" smtClean="0"/>
              <a:t>        0                          3,0</a:t>
            </a:r>
          </a:p>
          <a:p>
            <a:pPr marL="0" indent="0">
              <a:buNone/>
            </a:pPr>
            <a:r>
              <a:rPr lang="en-US" sz="2800" b="1" dirty="0" smtClean="0"/>
              <a:t>        1                          4,7                                1,7</a:t>
            </a:r>
          </a:p>
          <a:p>
            <a:pPr marL="0" indent="0">
              <a:buNone/>
            </a:pPr>
            <a:r>
              <a:rPr lang="en-US" sz="2800" b="1" dirty="0" smtClean="0"/>
              <a:t>        2                          6,2                                1,5</a:t>
            </a:r>
          </a:p>
          <a:p>
            <a:pPr marL="0" indent="0">
              <a:buNone/>
            </a:pPr>
            <a:r>
              <a:rPr lang="en-US" sz="2800" b="1" dirty="0" smtClean="0"/>
              <a:t>        3                          7,6                                1,4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341040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7231108"/>
              </p:ext>
            </p:extLst>
          </p:nvPr>
        </p:nvGraphicFramePr>
        <p:xfrm>
          <a:off x="685800" y="457201"/>
          <a:ext cx="7848600" cy="57911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69720"/>
                <a:gridCol w="1569720"/>
                <a:gridCol w="1569720"/>
                <a:gridCol w="1569720"/>
                <a:gridCol w="1569720"/>
              </a:tblGrid>
              <a:tr h="1254405">
                <a:tc>
                  <a:txBody>
                    <a:bodyPr/>
                    <a:lstStyle/>
                    <a:p>
                      <a:r>
                        <a:rPr lang="en-US" dirty="0" smtClean="0"/>
                        <a:t>PELANGGAN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NILAI BUKU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NILAI AUDIT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PERBEDAAN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FAKTOR TAINTING</a:t>
                      </a:r>
                    </a:p>
                    <a:p>
                      <a:r>
                        <a:rPr lang="en-US" dirty="0" smtClean="0"/>
                        <a:t> (K4</a:t>
                      </a:r>
                      <a:r>
                        <a:rPr lang="en-US" baseline="0" dirty="0" smtClean="0"/>
                        <a:t> + K2)</a:t>
                      </a:r>
                      <a:endParaRPr lang="en-US" dirty="0"/>
                    </a:p>
                  </a:txBody>
                  <a:tcPr/>
                </a:tc>
              </a:tr>
              <a:tr h="1134198">
                <a:tc>
                  <a:txBody>
                    <a:bodyPr/>
                    <a:lstStyle/>
                    <a:p>
                      <a:r>
                        <a:rPr lang="en-US" sz="32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GHC</a:t>
                      </a:r>
                      <a:endParaRPr lang="en-US" sz="32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2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$21.893</a:t>
                      </a:r>
                      <a:endParaRPr lang="en-US" sz="32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2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$18.609</a:t>
                      </a:r>
                      <a:endParaRPr lang="en-US" sz="32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2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$ 3.284</a:t>
                      </a:r>
                      <a:endParaRPr lang="en-US" sz="32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2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0,15</a:t>
                      </a:r>
                      <a:endParaRPr lang="en-US" sz="32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1134198">
                <a:tc>
                  <a:txBody>
                    <a:bodyPr/>
                    <a:lstStyle/>
                    <a:p>
                      <a:r>
                        <a:rPr lang="en-US" sz="32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MMS</a:t>
                      </a:r>
                      <a:endParaRPr lang="en-US" sz="32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2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          6.705</a:t>
                      </a:r>
                      <a:endParaRPr lang="en-US" sz="32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2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     4.023</a:t>
                      </a:r>
                      <a:endParaRPr lang="en-US" sz="32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2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    2.682</a:t>
                      </a:r>
                      <a:endParaRPr lang="en-US" sz="32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2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0,40</a:t>
                      </a:r>
                      <a:endParaRPr lang="en-US" sz="32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1134198">
                <a:tc>
                  <a:txBody>
                    <a:bodyPr/>
                    <a:lstStyle/>
                    <a:p>
                      <a:r>
                        <a:rPr lang="en-US" sz="32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LHC</a:t>
                      </a:r>
                      <a:endParaRPr lang="en-US" sz="32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2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   15.000</a:t>
                      </a:r>
                      <a:endParaRPr lang="en-US" sz="32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2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              0</a:t>
                      </a:r>
                      <a:endParaRPr lang="en-US" sz="32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2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  15.000</a:t>
                      </a:r>
                      <a:endParaRPr lang="en-US" sz="32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2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1,00</a:t>
                      </a:r>
                      <a:endParaRPr lang="en-US" sz="32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1134198">
                <a:tc>
                  <a:txBody>
                    <a:bodyPr/>
                    <a:lstStyle/>
                    <a:p>
                      <a:r>
                        <a:rPr lang="en-US" sz="32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AC</a:t>
                      </a:r>
                      <a:endParaRPr lang="en-US" sz="32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2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   32.549</a:t>
                      </a:r>
                      <a:endParaRPr lang="en-US" sz="32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2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   30.049</a:t>
                      </a:r>
                      <a:endParaRPr lang="en-US" sz="32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2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     2.500</a:t>
                      </a:r>
                      <a:endParaRPr lang="en-US" sz="32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2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   -</a:t>
                      </a:r>
                      <a:endParaRPr lang="en-US" sz="32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79394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6761433"/>
              </p:ext>
            </p:extLst>
          </p:nvPr>
        </p:nvGraphicFramePr>
        <p:xfrm>
          <a:off x="0" y="304801"/>
          <a:ext cx="9144000" cy="65936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524000"/>
                <a:gridCol w="1524000"/>
                <a:gridCol w="1524000"/>
                <a:gridCol w="1524000"/>
                <a:gridCol w="1524000"/>
              </a:tblGrid>
              <a:tr h="1412079">
                <a:tc>
                  <a:txBody>
                    <a:bodyPr/>
                    <a:lstStyle/>
                    <a:p>
                      <a:r>
                        <a:rPr lang="en-US" dirty="0" smtClean="0"/>
                        <a:t>PELANGGAN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FAKTOR TAINTING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INTERVAL SAMPLING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SALAH SAJI YG DIPROYEKSI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FAKTOR</a:t>
                      </a:r>
                    </a:p>
                    <a:p>
                      <a:r>
                        <a:rPr lang="en-US" dirty="0" smtClean="0"/>
                        <a:t> SALAHSAJI 95%/KENAIKANNYA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BATAS ATAS SALAH SAJI</a:t>
                      </a:r>
                      <a:endParaRPr lang="en-US" dirty="0"/>
                    </a:p>
                  </a:txBody>
                  <a:tcPr/>
                </a:tc>
              </a:tr>
              <a:tr h="496801">
                <a:tc>
                  <a:txBody>
                    <a:bodyPr/>
                    <a:lstStyle/>
                    <a:p>
                      <a:pPr algn="r"/>
                      <a:endParaRPr lang="en-US" sz="28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1,0</a:t>
                      </a:r>
                      <a:endParaRPr lang="en-US" sz="28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$26.882</a:t>
                      </a:r>
                      <a:endParaRPr lang="en-US" sz="28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NA</a:t>
                      </a:r>
                      <a:endParaRPr lang="en-US" sz="28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3,0</a:t>
                      </a:r>
                      <a:endParaRPr lang="en-US" sz="28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$80.646</a:t>
                      </a:r>
                      <a:endParaRPr lang="en-US" sz="28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893283">
                <a:tc>
                  <a:txBody>
                    <a:bodyPr/>
                    <a:lstStyle/>
                    <a:p>
                      <a:pPr algn="r"/>
                      <a:r>
                        <a:rPr lang="en-US" sz="28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BP</a:t>
                      </a:r>
                      <a:endParaRPr lang="en-US" sz="28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1,0</a:t>
                      </a:r>
                      <a:endParaRPr lang="en-US" sz="28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$26.882</a:t>
                      </a:r>
                      <a:endParaRPr lang="en-US" sz="28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26.882</a:t>
                      </a:r>
                      <a:endParaRPr lang="en-US" sz="28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1,7(4,7-3,0)</a:t>
                      </a:r>
                      <a:endParaRPr lang="en-US" sz="28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45.700</a:t>
                      </a:r>
                      <a:endParaRPr lang="en-US" sz="28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893283">
                <a:tc>
                  <a:txBody>
                    <a:bodyPr/>
                    <a:lstStyle/>
                    <a:p>
                      <a:pPr algn="r"/>
                      <a:r>
                        <a:rPr lang="en-US" sz="28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LHC</a:t>
                      </a:r>
                      <a:endParaRPr lang="en-US" sz="28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0,40</a:t>
                      </a:r>
                      <a:endParaRPr lang="en-US" sz="28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$26.882</a:t>
                      </a:r>
                      <a:endParaRPr lang="en-US" sz="28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10.753</a:t>
                      </a:r>
                      <a:endParaRPr lang="en-US" sz="28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1,5 (6,2-4,7)</a:t>
                      </a:r>
                      <a:endParaRPr lang="en-US" sz="28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16.130</a:t>
                      </a:r>
                      <a:endParaRPr lang="en-US" sz="28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893283">
                <a:tc>
                  <a:txBody>
                    <a:bodyPr/>
                    <a:lstStyle/>
                    <a:p>
                      <a:pPr algn="r"/>
                      <a:r>
                        <a:rPr lang="en-US" sz="28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MM</a:t>
                      </a:r>
                      <a:endParaRPr lang="en-US" sz="28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0,15</a:t>
                      </a:r>
                      <a:endParaRPr lang="en-US" sz="28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$26.882</a:t>
                      </a:r>
                      <a:endParaRPr lang="en-US" sz="28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5.032</a:t>
                      </a:r>
                      <a:endParaRPr lang="en-US" sz="28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1,4(7,6-6,2)</a:t>
                      </a:r>
                      <a:endParaRPr lang="en-US" sz="28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5.645</a:t>
                      </a:r>
                      <a:endParaRPr lang="en-US" sz="28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496801">
                <a:tc>
                  <a:txBody>
                    <a:bodyPr/>
                    <a:lstStyle/>
                    <a:p>
                      <a:pPr algn="r"/>
                      <a:r>
                        <a:rPr lang="en-US" sz="28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GH</a:t>
                      </a:r>
                      <a:endParaRPr lang="en-US" sz="28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2800" b="1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2800" b="1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2800" b="1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2800" b="1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28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1239070">
                <a:tc>
                  <a:txBody>
                    <a:bodyPr/>
                    <a:lstStyle/>
                    <a:p>
                      <a:pPr algn="r"/>
                      <a:r>
                        <a:rPr lang="en-US" sz="28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AC</a:t>
                      </a:r>
                      <a:endParaRPr lang="en-US" sz="28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NA</a:t>
                      </a:r>
                      <a:endParaRPr lang="en-US" sz="28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26.882</a:t>
                      </a:r>
                      <a:endParaRPr lang="en-US" sz="28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2.500</a:t>
                      </a:r>
                    </a:p>
                    <a:p>
                      <a:pPr algn="r"/>
                      <a:r>
                        <a:rPr lang="en-US" sz="2800" b="1" dirty="0" smtClean="0">
                          <a:solidFill>
                            <a:srgbClr val="00B0F0"/>
                          </a:solidFill>
                        </a:rPr>
                        <a:t>Batas</a:t>
                      </a:r>
                      <a:endParaRPr lang="en-US" sz="2800" b="1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NA</a:t>
                      </a:r>
                    </a:p>
                    <a:p>
                      <a:pPr algn="r"/>
                      <a:r>
                        <a:rPr lang="en-US" sz="2800" b="1" dirty="0" err="1" smtClean="0">
                          <a:solidFill>
                            <a:srgbClr val="00B0F0"/>
                          </a:solidFill>
                        </a:rPr>
                        <a:t>Atas</a:t>
                      </a:r>
                      <a:r>
                        <a:rPr lang="en-US" sz="2800" b="1" dirty="0" smtClean="0">
                          <a:solidFill>
                            <a:srgbClr val="00B0F0"/>
                          </a:solidFill>
                        </a:rPr>
                        <a:t> SS</a:t>
                      </a:r>
                      <a:endParaRPr lang="en-US" sz="2800" b="1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2.500</a:t>
                      </a:r>
                    </a:p>
                    <a:p>
                      <a:pPr algn="r"/>
                      <a:r>
                        <a:rPr lang="en-US" sz="2400" b="1" dirty="0" smtClean="0">
                          <a:solidFill>
                            <a:srgbClr val="00B0F0"/>
                          </a:solidFill>
                        </a:rPr>
                        <a:t>$150.621</a:t>
                      </a:r>
                    </a:p>
                    <a:p>
                      <a:pPr algn="r"/>
                      <a:endParaRPr lang="en-US" sz="28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66733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CONTOH KESIMPULAN :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US" sz="3600" b="1" dirty="0" smtClean="0">
                <a:solidFill>
                  <a:srgbClr val="00B050"/>
                </a:solidFill>
              </a:rPr>
              <a:t>Batas </a:t>
            </a:r>
            <a:r>
              <a:rPr lang="en-US" sz="3600" b="1" dirty="0" err="1" smtClean="0">
                <a:solidFill>
                  <a:srgbClr val="00B050"/>
                </a:solidFill>
              </a:rPr>
              <a:t>atas</a:t>
            </a:r>
            <a:r>
              <a:rPr lang="en-US" sz="3600" b="1" dirty="0" smtClean="0">
                <a:solidFill>
                  <a:srgbClr val="00B050"/>
                </a:solidFill>
              </a:rPr>
              <a:t> </a:t>
            </a:r>
            <a:r>
              <a:rPr lang="en-US" sz="3600" b="1" dirty="0" err="1" smtClean="0">
                <a:solidFill>
                  <a:srgbClr val="00B050"/>
                </a:solidFill>
              </a:rPr>
              <a:t>salah</a:t>
            </a:r>
            <a:r>
              <a:rPr lang="en-US" sz="3600" b="1" dirty="0" smtClean="0">
                <a:solidFill>
                  <a:srgbClr val="00B050"/>
                </a:solidFill>
              </a:rPr>
              <a:t> </a:t>
            </a:r>
            <a:r>
              <a:rPr lang="en-US" sz="3600" b="1" dirty="0" err="1" smtClean="0">
                <a:solidFill>
                  <a:srgbClr val="00B050"/>
                </a:solidFill>
              </a:rPr>
              <a:t>saji</a:t>
            </a:r>
            <a:r>
              <a:rPr lang="en-US" sz="3600" b="1" dirty="0" smtClean="0">
                <a:solidFill>
                  <a:srgbClr val="00B050"/>
                </a:solidFill>
              </a:rPr>
              <a:t>  </a:t>
            </a:r>
            <a:r>
              <a:rPr lang="en-US" sz="3600" b="1" dirty="0" err="1" smtClean="0">
                <a:solidFill>
                  <a:srgbClr val="00B050"/>
                </a:solidFill>
              </a:rPr>
              <a:t>Rp</a:t>
            </a:r>
            <a:r>
              <a:rPr lang="en-US" sz="3600" b="1" dirty="0" smtClean="0">
                <a:solidFill>
                  <a:srgbClr val="00B050"/>
                </a:solidFill>
              </a:rPr>
              <a:t> 150.621</a:t>
            </a:r>
          </a:p>
          <a:p>
            <a:pPr marL="514350" indent="-514350">
              <a:buAutoNum type="arabicPeriod"/>
            </a:pPr>
            <a:r>
              <a:rPr lang="en-US" sz="3600" b="1" dirty="0" smtClean="0">
                <a:solidFill>
                  <a:srgbClr val="00B050"/>
                </a:solidFill>
              </a:rPr>
              <a:t>Salah </a:t>
            </a:r>
            <a:r>
              <a:rPr lang="en-US" sz="3600" b="1" dirty="0" err="1" smtClean="0">
                <a:solidFill>
                  <a:srgbClr val="00B050"/>
                </a:solidFill>
              </a:rPr>
              <a:t>saji</a:t>
            </a:r>
            <a:r>
              <a:rPr lang="en-US" sz="3600" b="1" dirty="0" smtClean="0">
                <a:solidFill>
                  <a:srgbClr val="00B050"/>
                </a:solidFill>
              </a:rPr>
              <a:t> </a:t>
            </a:r>
            <a:r>
              <a:rPr lang="en-US" sz="3600" b="1" dirty="0" err="1" smtClean="0">
                <a:solidFill>
                  <a:srgbClr val="00B050"/>
                </a:solidFill>
              </a:rPr>
              <a:t>yg</a:t>
            </a:r>
            <a:r>
              <a:rPr lang="en-US" sz="3600" b="1" dirty="0" smtClean="0">
                <a:solidFill>
                  <a:srgbClr val="00B050"/>
                </a:solidFill>
              </a:rPr>
              <a:t> </a:t>
            </a:r>
            <a:r>
              <a:rPr lang="en-US" sz="3600" b="1" dirty="0" err="1" smtClean="0">
                <a:solidFill>
                  <a:srgbClr val="00B050"/>
                </a:solidFill>
              </a:rPr>
              <a:t>ditoleransi</a:t>
            </a:r>
            <a:r>
              <a:rPr lang="en-US" sz="3600" b="1" dirty="0" smtClean="0">
                <a:solidFill>
                  <a:srgbClr val="00B050"/>
                </a:solidFill>
              </a:rPr>
              <a:t>  </a:t>
            </a:r>
            <a:r>
              <a:rPr lang="en-US" sz="3600" b="1" dirty="0" err="1" smtClean="0">
                <a:solidFill>
                  <a:srgbClr val="00B050"/>
                </a:solidFill>
              </a:rPr>
              <a:t>Rp</a:t>
            </a:r>
            <a:r>
              <a:rPr lang="en-US" sz="3600" b="1" dirty="0" smtClean="0">
                <a:solidFill>
                  <a:srgbClr val="00B050"/>
                </a:solidFill>
              </a:rPr>
              <a:t> 125.000</a:t>
            </a:r>
          </a:p>
          <a:p>
            <a:pPr marL="514350" indent="-514350">
              <a:buAutoNum type="arabicPeriod"/>
            </a:pPr>
            <a:r>
              <a:rPr lang="en-US" sz="3600" b="1" dirty="0" smtClean="0">
                <a:solidFill>
                  <a:srgbClr val="00B050"/>
                </a:solidFill>
              </a:rPr>
              <a:t>Batas </a:t>
            </a:r>
            <a:r>
              <a:rPr lang="en-US" sz="3600" b="1" dirty="0" err="1" smtClean="0">
                <a:solidFill>
                  <a:srgbClr val="00B050"/>
                </a:solidFill>
              </a:rPr>
              <a:t>atas</a:t>
            </a:r>
            <a:r>
              <a:rPr lang="en-US" sz="3600" b="1" dirty="0" smtClean="0">
                <a:solidFill>
                  <a:srgbClr val="00B050"/>
                </a:solidFill>
              </a:rPr>
              <a:t> </a:t>
            </a:r>
            <a:r>
              <a:rPr lang="en-US" sz="3600" b="1" dirty="0" err="1" smtClean="0">
                <a:solidFill>
                  <a:srgbClr val="00B050"/>
                </a:solidFill>
              </a:rPr>
              <a:t>melebihi</a:t>
            </a:r>
            <a:r>
              <a:rPr lang="en-US" sz="3600" b="1" dirty="0" smtClean="0">
                <a:solidFill>
                  <a:srgbClr val="00B050"/>
                </a:solidFill>
              </a:rPr>
              <a:t> </a:t>
            </a:r>
            <a:r>
              <a:rPr lang="en-US" sz="3600" b="1" dirty="0" err="1" smtClean="0">
                <a:solidFill>
                  <a:srgbClr val="00B050"/>
                </a:solidFill>
              </a:rPr>
              <a:t>salah</a:t>
            </a:r>
            <a:r>
              <a:rPr lang="en-US" sz="3600" b="1" dirty="0" smtClean="0">
                <a:solidFill>
                  <a:srgbClr val="00B050"/>
                </a:solidFill>
              </a:rPr>
              <a:t> </a:t>
            </a:r>
            <a:r>
              <a:rPr lang="en-US" sz="3600" b="1" dirty="0" err="1" smtClean="0">
                <a:solidFill>
                  <a:srgbClr val="00B050"/>
                </a:solidFill>
              </a:rPr>
              <a:t>saji</a:t>
            </a:r>
            <a:r>
              <a:rPr lang="en-US" sz="3600" b="1" dirty="0" smtClean="0">
                <a:solidFill>
                  <a:srgbClr val="00B050"/>
                </a:solidFill>
              </a:rPr>
              <a:t> </a:t>
            </a:r>
            <a:r>
              <a:rPr lang="en-US" sz="3600" b="1" dirty="0" err="1" smtClean="0">
                <a:solidFill>
                  <a:srgbClr val="00B050"/>
                </a:solidFill>
              </a:rPr>
              <a:t>yg</a:t>
            </a:r>
            <a:r>
              <a:rPr lang="en-US" sz="3600" b="1" dirty="0" smtClean="0">
                <a:solidFill>
                  <a:srgbClr val="00B050"/>
                </a:solidFill>
              </a:rPr>
              <a:t> </a:t>
            </a:r>
            <a:r>
              <a:rPr lang="en-US" sz="3600" b="1" dirty="0" err="1" smtClean="0">
                <a:solidFill>
                  <a:srgbClr val="00B050"/>
                </a:solidFill>
              </a:rPr>
              <a:t>ditoleransi</a:t>
            </a:r>
            <a:r>
              <a:rPr lang="en-US" sz="3600" b="1" dirty="0" smtClean="0">
                <a:solidFill>
                  <a:srgbClr val="00B050"/>
                </a:solidFill>
              </a:rPr>
              <a:t> </a:t>
            </a:r>
            <a:r>
              <a:rPr lang="en-US" sz="3600" b="1" dirty="0" err="1" smtClean="0">
                <a:solidFill>
                  <a:srgbClr val="00B050"/>
                </a:solidFill>
              </a:rPr>
              <a:t>maka</a:t>
            </a:r>
            <a:r>
              <a:rPr lang="en-US" sz="3600" b="1" dirty="0" smtClean="0">
                <a:solidFill>
                  <a:srgbClr val="00B050"/>
                </a:solidFill>
              </a:rPr>
              <a:t> auditor </a:t>
            </a:r>
            <a:r>
              <a:rPr lang="en-US" sz="3600" b="1" dirty="0" err="1" smtClean="0">
                <a:solidFill>
                  <a:srgbClr val="00B050"/>
                </a:solidFill>
              </a:rPr>
              <a:t>hrs</a:t>
            </a:r>
            <a:r>
              <a:rPr lang="en-US" sz="3600" b="1" dirty="0" smtClean="0">
                <a:solidFill>
                  <a:srgbClr val="00B050"/>
                </a:solidFill>
              </a:rPr>
              <a:t> </a:t>
            </a:r>
            <a:r>
              <a:rPr lang="en-US" sz="3600" b="1" dirty="0" err="1" smtClean="0">
                <a:solidFill>
                  <a:srgbClr val="00B050"/>
                </a:solidFill>
              </a:rPr>
              <a:t>punya</a:t>
            </a:r>
            <a:r>
              <a:rPr lang="en-US" sz="3600" b="1" dirty="0" smtClean="0">
                <a:solidFill>
                  <a:srgbClr val="00B050"/>
                </a:solidFill>
              </a:rPr>
              <a:t> </a:t>
            </a:r>
            <a:r>
              <a:rPr lang="en-US" sz="3600" b="1" dirty="0" err="1" smtClean="0">
                <a:solidFill>
                  <a:srgbClr val="00B050"/>
                </a:solidFill>
              </a:rPr>
              <a:t>bukti</a:t>
            </a:r>
            <a:r>
              <a:rPr lang="en-US" sz="3600" b="1" dirty="0" smtClean="0">
                <a:solidFill>
                  <a:srgbClr val="00B050"/>
                </a:solidFill>
              </a:rPr>
              <a:t> </a:t>
            </a:r>
            <a:r>
              <a:rPr lang="en-US" sz="3600" b="1" dirty="0" err="1" smtClean="0">
                <a:solidFill>
                  <a:srgbClr val="00B050"/>
                </a:solidFill>
              </a:rPr>
              <a:t>bhw</a:t>
            </a:r>
            <a:r>
              <a:rPr lang="en-US" sz="3600" b="1" dirty="0" smtClean="0">
                <a:solidFill>
                  <a:srgbClr val="00B050"/>
                </a:solidFill>
              </a:rPr>
              <a:t> </a:t>
            </a:r>
            <a:r>
              <a:rPr lang="en-US" sz="3600" b="1" dirty="0" err="1" smtClean="0">
                <a:solidFill>
                  <a:srgbClr val="00B050"/>
                </a:solidFill>
              </a:rPr>
              <a:t>ada</a:t>
            </a:r>
            <a:r>
              <a:rPr lang="en-US" sz="3600" b="1" dirty="0" smtClean="0">
                <a:solidFill>
                  <a:srgbClr val="00B050"/>
                </a:solidFill>
              </a:rPr>
              <a:t> </a:t>
            </a:r>
            <a:r>
              <a:rPr lang="en-US" sz="3600" b="1" dirty="0" err="1" smtClean="0">
                <a:solidFill>
                  <a:srgbClr val="00B050"/>
                </a:solidFill>
              </a:rPr>
              <a:t>risiko</a:t>
            </a:r>
            <a:r>
              <a:rPr lang="en-US" sz="3600" b="1" dirty="0" smtClean="0">
                <a:solidFill>
                  <a:srgbClr val="00B050"/>
                </a:solidFill>
              </a:rPr>
              <a:t> </a:t>
            </a:r>
            <a:r>
              <a:rPr lang="en-US" sz="3600" b="1" dirty="0" err="1" smtClean="0">
                <a:solidFill>
                  <a:srgbClr val="00B050"/>
                </a:solidFill>
              </a:rPr>
              <a:t>tinggi</a:t>
            </a:r>
            <a:r>
              <a:rPr lang="en-US" sz="3600" b="1" dirty="0" smtClean="0">
                <a:solidFill>
                  <a:srgbClr val="00B050"/>
                </a:solidFill>
              </a:rPr>
              <a:t> </a:t>
            </a:r>
            <a:r>
              <a:rPr lang="en-US" sz="3600" b="1" dirty="0" err="1" smtClean="0">
                <a:solidFill>
                  <a:srgbClr val="00B050"/>
                </a:solidFill>
              </a:rPr>
              <a:t>yg</a:t>
            </a:r>
            <a:r>
              <a:rPr lang="en-US" sz="3600" b="1" dirty="0" smtClean="0">
                <a:solidFill>
                  <a:srgbClr val="00B050"/>
                </a:solidFill>
              </a:rPr>
              <a:t> </a:t>
            </a:r>
            <a:r>
              <a:rPr lang="en-US" sz="3600" b="1" dirty="0" err="1" smtClean="0">
                <a:solidFill>
                  <a:srgbClr val="00B050"/>
                </a:solidFill>
              </a:rPr>
              <a:t>tdk</a:t>
            </a:r>
            <a:r>
              <a:rPr lang="en-US" sz="3600" b="1" dirty="0" smtClean="0">
                <a:solidFill>
                  <a:srgbClr val="00B050"/>
                </a:solidFill>
              </a:rPr>
              <a:t> </a:t>
            </a:r>
            <a:r>
              <a:rPr lang="en-US" sz="3600" b="1" dirty="0" err="1" smtClean="0">
                <a:solidFill>
                  <a:srgbClr val="00B050"/>
                </a:solidFill>
              </a:rPr>
              <a:t>dpt</a:t>
            </a:r>
            <a:r>
              <a:rPr lang="en-US" sz="3600" b="1" dirty="0" smtClean="0">
                <a:solidFill>
                  <a:srgbClr val="00B050"/>
                </a:solidFill>
              </a:rPr>
              <a:t> </a:t>
            </a:r>
            <a:r>
              <a:rPr lang="en-US" sz="3600" b="1" dirty="0" err="1" smtClean="0">
                <a:solidFill>
                  <a:srgbClr val="00B050"/>
                </a:solidFill>
              </a:rPr>
              <a:t>diterima</a:t>
            </a:r>
            <a:r>
              <a:rPr lang="en-US" sz="3600" b="1" dirty="0" smtClean="0">
                <a:solidFill>
                  <a:srgbClr val="00B050"/>
                </a:solidFill>
              </a:rPr>
              <a:t> </a:t>
            </a:r>
            <a:r>
              <a:rPr lang="en-US" sz="3600" b="1" dirty="0" err="1" smtClean="0">
                <a:solidFill>
                  <a:srgbClr val="00B050"/>
                </a:solidFill>
              </a:rPr>
              <a:t>bhw</a:t>
            </a:r>
            <a:r>
              <a:rPr lang="en-US" sz="3600" b="1" dirty="0" smtClean="0">
                <a:solidFill>
                  <a:srgbClr val="00B050"/>
                </a:solidFill>
              </a:rPr>
              <a:t> </a:t>
            </a:r>
            <a:r>
              <a:rPr lang="en-US" sz="3600" b="1" dirty="0" err="1" smtClean="0">
                <a:solidFill>
                  <a:srgbClr val="00B050"/>
                </a:solidFill>
              </a:rPr>
              <a:t>piutang</a:t>
            </a:r>
            <a:r>
              <a:rPr lang="en-US" sz="3600" b="1" dirty="0" smtClean="0">
                <a:solidFill>
                  <a:srgbClr val="00B050"/>
                </a:solidFill>
              </a:rPr>
              <a:t> </a:t>
            </a:r>
            <a:r>
              <a:rPr lang="en-US" sz="3600" b="1" dirty="0" err="1" smtClean="0">
                <a:solidFill>
                  <a:srgbClr val="00B050"/>
                </a:solidFill>
              </a:rPr>
              <a:t>adl</a:t>
            </a:r>
            <a:r>
              <a:rPr lang="en-US" sz="3600" b="1" dirty="0" smtClean="0">
                <a:solidFill>
                  <a:srgbClr val="00B050"/>
                </a:solidFill>
              </a:rPr>
              <a:t> </a:t>
            </a:r>
            <a:r>
              <a:rPr lang="en-US" sz="3600" b="1" dirty="0" err="1" smtClean="0">
                <a:solidFill>
                  <a:srgbClr val="00B050"/>
                </a:solidFill>
              </a:rPr>
              <a:t>salah</a:t>
            </a:r>
            <a:r>
              <a:rPr lang="en-US" sz="3600" b="1" dirty="0" smtClean="0">
                <a:solidFill>
                  <a:srgbClr val="00B050"/>
                </a:solidFill>
              </a:rPr>
              <a:t> </a:t>
            </a:r>
            <a:r>
              <a:rPr lang="en-US" sz="3600" b="1" dirty="0" err="1" smtClean="0">
                <a:solidFill>
                  <a:srgbClr val="00B050"/>
                </a:solidFill>
              </a:rPr>
              <a:t>saji</a:t>
            </a:r>
            <a:r>
              <a:rPr lang="en-US" sz="3600" b="1" dirty="0" smtClean="0">
                <a:solidFill>
                  <a:srgbClr val="00B050"/>
                </a:solidFill>
              </a:rPr>
              <a:t> material</a:t>
            </a:r>
            <a:endParaRPr lang="en-US" sz="36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3891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PENGAMBILAN SAMPLE NONSTATISTIK UNTUK PENGUJIAN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endParaRPr lang="en-US" sz="4000" b="1" dirty="0" smtClean="0">
              <a:solidFill>
                <a:srgbClr val="00B050"/>
              </a:solidFill>
            </a:endParaRPr>
          </a:p>
          <a:p>
            <a:pPr marL="514350" indent="-514350">
              <a:buAutoNum type="arabicPeriod"/>
            </a:pPr>
            <a:r>
              <a:rPr lang="en-US" sz="4000" b="1" dirty="0" smtClean="0">
                <a:solidFill>
                  <a:srgbClr val="00B050"/>
                </a:solidFill>
              </a:rPr>
              <a:t>MENGIDENTIFIKASI BARANG SIGNIFIKAN SECARA INDIVIDUAL</a:t>
            </a:r>
          </a:p>
          <a:p>
            <a:pPr marL="514350" indent="-514350">
              <a:buAutoNum type="arabicPeriod"/>
            </a:pPr>
            <a:r>
              <a:rPr lang="en-US" sz="4000" b="1" dirty="0" smtClean="0">
                <a:solidFill>
                  <a:srgbClr val="00B050"/>
                </a:solidFill>
              </a:rPr>
              <a:t>MENENTUKAN UKURAN SAMPEL</a:t>
            </a:r>
          </a:p>
          <a:p>
            <a:pPr marL="514350" indent="-514350">
              <a:buAutoNum type="arabicPeriod"/>
            </a:pPr>
            <a:r>
              <a:rPr lang="en-US" sz="4000" b="1" dirty="0" smtClean="0">
                <a:solidFill>
                  <a:srgbClr val="00B050"/>
                </a:solidFill>
              </a:rPr>
              <a:t>PEMILIHAN BARANG SAMPEL</a:t>
            </a:r>
          </a:p>
          <a:p>
            <a:pPr marL="514350" indent="-514350">
              <a:buAutoNum type="arabicPeriod"/>
            </a:pPr>
            <a:r>
              <a:rPr lang="en-US" sz="4000" b="1" dirty="0" smtClean="0">
                <a:solidFill>
                  <a:srgbClr val="00B050"/>
                </a:solidFill>
              </a:rPr>
              <a:t>MENGHITUNG HASIL SAMPEL</a:t>
            </a:r>
            <a:endParaRPr lang="en-US" sz="40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8368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/>
            </a:r>
            <a:br>
              <a:rPr lang="en-US" b="1" dirty="0" smtClean="0">
                <a:solidFill>
                  <a:srgbClr val="00B050"/>
                </a:solidFill>
              </a:rPr>
            </a:br>
            <a:r>
              <a:rPr lang="en-US" b="1" dirty="0" smtClean="0">
                <a:solidFill>
                  <a:srgbClr val="FF0000"/>
                </a:solidFill>
              </a:rPr>
              <a:t>1. MENGIDENTIFIKASI SAMPEL SIGNIFIKAN SECARA INDIVIDUAL</a:t>
            </a:r>
            <a:br>
              <a:rPr lang="en-US" b="1" dirty="0" smtClean="0">
                <a:solidFill>
                  <a:srgbClr val="FF0000"/>
                </a:solidFill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rgbClr val="00B050"/>
                </a:solidFill>
              </a:rPr>
              <a:t>AUDITOR MENENTUKAN MANA YG SEHARUSNYA DIUJI SECARA INDIVIDUAL &amp; YG MANA MENJADI SUBJEK SAMPLING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7030A0"/>
                </a:solidFill>
              </a:rPr>
              <a:t>AUDITOR MENENTUKAN BARANGMANA YG SEHARUSNYA DIUJI SECARA INDIVIDUAL : BARANG YG MENGANDUNG SALAH SAJI POTENSIAL SECARA INDIVIDU MELEBIHI SALAH SAJI YG DITOLERANSI (100%) AUDITOR TIDAK INGIN MENERIMA RISIKO SAMPLING, 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CONTOH TOTAL PIUTANG LBH BESAR DR TOTAL ASSETS</a:t>
            </a:r>
            <a:endParaRPr lang="en-US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16664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3 PENENTU UKURAN SAMPEL :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514350" indent="-514350">
              <a:buAutoNum type="arabicPeriod"/>
            </a:pPr>
            <a:r>
              <a:rPr lang="en-US" sz="4800" b="1" dirty="0" smtClean="0">
                <a:solidFill>
                  <a:srgbClr val="00B050"/>
                </a:solidFill>
              </a:rPr>
              <a:t>TINGKAT KEYAKINAN YG DIINGINKAN</a:t>
            </a:r>
          </a:p>
          <a:p>
            <a:pPr marL="514350" indent="-514350">
              <a:buAutoNum type="arabicPeriod"/>
            </a:pPr>
            <a:r>
              <a:rPr lang="en-US" sz="4800" b="1" dirty="0" smtClean="0">
                <a:solidFill>
                  <a:srgbClr val="00B050"/>
                </a:solidFill>
              </a:rPr>
              <a:t>SALAH SAJI YG DITOLERANSI</a:t>
            </a:r>
          </a:p>
          <a:p>
            <a:pPr marL="514350" indent="-514350">
              <a:buAutoNum type="arabicPeriod"/>
            </a:pPr>
            <a:r>
              <a:rPr lang="en-US" sz="4800" b="1" dirty="0" smtClean="0">
                <a:solidFill>
                  <a:srgbClr val="00B050"/>
                </a:solidFill>
              </a:rPr>
              <a:t>SALAH SAJI DIESTIMASI</a:t>
            </a:r>
            <a:endParaRPr lang="en-US" sz="48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83914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2. </a:t>
            </a:r>
            <a:r>
              <a:rPr lang="en-US" b="1" dirty="0" smtClean="0">
                <a:solidFill>
                  <a:srgbClr val="FF0000"/>
                </a:solidFill>
              </a:rPr>
              <a:t>MENENTUKAN UKURAN SAMPEL</a:t>
            </a:r>
            <a:br>
              <a:rPr lang="en-US" b="1" dirty="0" smtClean="0">
                <a:solidFill>
                  <a:srgbClr val="FF0000"/>
                </a:solidFill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rgbClr val="00B050"/>
                </a:solidFill>
              </a:rPr>
              <a:t>AUDITOR MEMPERTIMBANGKAN TINGKAT KEYAKINAN YG DIINGINKAN, RISIKO SALAH SAJI MATERIAL, SALAHSAJI YG DITOLERANSI &amp; YG DIEKSPEKTASI DAN UKURAN POPULASI</a:t>
            </a:r>
          </a:p>
          <a:p>
            <a:pPr marL="0" indent="0">
              <a:buNone/>
            </a:pP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UKURAN </a:t>
            </a:r>
          </a:p>
          <a:p>
            <a:pPr marL="0" indent="0">
              <a:buNone/>
            </a:pP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SAMPLE = 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</a:rPr>
              <a:t>(</a:t>
            </a:r>
            <a:r>
              <a:rPr lang="en-US" sz="2000" b="1" u="sng" dirty="0" smtClean="0">
                <a:solidFill>
                  <a:schemeClr val="accent6">
                    <a:lumMod val="50000"/>
                  </a:schemeClr>
                </a:solidFill>
              </a:rPr>
              <a:t>NILAI BUKU POPULASI SAMPLING )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</a:rPr>
              <a:t> X FAKTOR KEYAKINAN</a:t>
            </a:r>
          </a:p>
          <a:p>
            <a:pPr marL="0" indent="0">
              <a:buNone/>
            </a:pP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</a:rPr>
              <a:t>                   SALAH SAJI DITOLERANSI - EKSPEKTASIAN</a:t>
            </a:r>
            <a:endParaRPr lang="en-US" sz="20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96238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3. PEMILIHAN SAMPLE :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>
                <a:solidFill>
                  <a:srgbClr val="00B050"/>
                </a:solidFill>
              </a:rPr>
              <a:t>STANDART AUDIT MENSYARATKAN BHWA SAMPEL DIPILIH DLAM SEBUAH CARA, SHG SAMPEL DAPAT DIEKSPEKTASI UNTUK MEREPRESENTASIKAN POPULASI ATAU </a:t>
            </a:r>
            <a:r>
              <a:rPr lang="en-US" b="1" dirty="0" smtClean="0">
                <a:solidFill>
                  <a:srgbClr val="7030A0"/>
                </a:solidFill>
              </a:rPr>
              <a:t>PEMILIHAN LAIN SPT SAMPLING HAPHAZARD PD SAMPLING NONSTATISTIK YAIUT AUDITOR SECARA ACAK MEMILIH SAMPLE DG PETIMBANGAN AUDITOR</a:t>
            </a:r>
            <a:endParaRPr lang="en-US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01733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6845896"/>
              </p:ext>
            </p:extLst>
          </p:nvPr>
        </p:nvGraphicFramePr>
        <p:xfrm>
          <a:off x="380998" y="457202"/>
          <a:ext cx="8382003" cy="6519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9375"/>
                <a:gridCol w="1990726"/>
                <a:gridCol w="1990726"/>
                <a:gridCol w="1781176"/>
              </a:tblGrid>
              <a:tr h="118029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TINGKAT KEYAKINAN</a:t>
                      </a:r>
                      <a:r>
                        <a:rPr lang="en-US" sz="3200" baseline="0" dirty="0" smtClean="0"/>
                        <a:t> YG DIINGINKAN</a:t>
                      </a:r>
                      <a:endParaRPr lang="en-US" sz="3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1070018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FF0000"/>
                          </a:solidFill>
                        </a:rPr>
                        <a:t>PENILAIAN RISIKO SALAHSAJI MATERIAL</a:t>
                      </a:r>
                      <a:endParaRPr lang="en-US" sz="2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FF0000"/>
                          </a:solidFill>
                        </a:rPr>
                        <a:t>TINGGI</a:t>
                      </a:r>
                      <a:endParaRPr lang="en-US" sz="2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FF0000"/>
                          </a:solidFill>
                        </a:rPr>
                        <a:t>MODERAT</a:t>
                      </a:r>
                      <a:endParaRPr lang="en-US" sz="2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FF0000"/>
                          </a:solidFill>
                        </a:rPr>
                        <a:t>RENDAH</a:t>
                      </a:r>
                      <a:endParaRPr lang="en-US" sz="2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1180295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FF0000"/>
                          </a:solidFill>
                        </a:rPr>
                        <a:t>TINGGI</a:t>
                      </a:r>
                      <a:endParaRPr lang="en-US" sz="2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FF0000"/>
                          </a:solidFill>
                        </a:rPr>
                        <a:t>3,0</a:t>
                      </a:r>
                      <a:endParaRPr lang="en-US" sz="2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FF0000"/>
                          </a:solidFill>
                        </a:rPr>
                        <a:t>2,3</a:t>
                      </a:r>
                      <a:endParaRPr lang="en-US" sz="2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FF0000"/>
                          </a:solidFill>
                        </a:rPr>
                        <a:t>2,0</a:t>
                      </a:r>
                      <a:endParaRPr lang="en-US" sz="2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1180295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FF0000"/>
                          </a:solidFill>
                        </a:rPr>
                        <a:t>MODERAT</a:t>
                      </a:r>
                      <a:endParaRPr lang="en-US" sz="2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FF0000"/>
                          </a:solidFill>
                        </a:rPr>
                        <a:t>2,3</a:t>
                      </a:r>
                      <a:endParaRPr lang="en-US" sz="2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FF0000"/>
                          </a:solidFill>
                        </a:rPr>
                        <a:t>1,6</a:t>
                      </a:r>
                      <a:endParaRPr lang="en-US" sz="2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FF0000"/>
                          </a:solidFill>
                        </a:rPr>
                        <a:t>1,2</a:t>
                      </a:r>
                      <a:endParaRPr lang="en-US" sz="2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1180295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FF0000"/>
                          </a:solidFill>
                        </a:rPr>
                        <a:t>RENDAH</a:t>
                      </a:r>
                      <a:endParaRPr lang="en-US" sz="2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FF0000"/>
                          </a:solidFill>
                        </a:rPr>
                        <a:t>2,0</a:t>
                      </a:r>
                      <a:endParaRPr lang="en-US" sz="2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FF0000"/>
                          </a:solidFill>
                        </a:rPr>
                        <a:t>1,2</a:t>
                      </a:r>
                      <a:endParaRPr lang="en-US" sz="2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FF0000"/>
                          </a:solidFill>
                        </a:rPr>
                        <a:t>1,0</a:t>
                      </a:r>
                      <a:endParaRPr lang="en-US" sz="2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433212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 </a:t>
            </a:r>
            <a:br>
              <a:rPr lang="en-US" b="1" dirty="0" smtClean="0">
                <a:solidFill>
                  <a:srgbClr val="FF0000"/>
                </a:solidFill>
              </a:rPr>
            </a:br>
            <a:r>
              <a:rPr lang="en-US" b="1" dirty="0" smtClean="0">
                <a:solidFill>
                  <a:srgbClr val="FF0000"/>
                </a:solidFill>
              </a:rPr>
              <a:t>4. </a:t>
            </a:r>
            <a:r>
              <a:rPr lang="en-US" b="1" dirty="0" smtClean="0">
                <a:solidFill>
                  <a:srgbClr val="FF0000"/>
                </a:solidFill>
              </a:rPr>
              <a:t>MENGHITUNG </a:t>
            </a:r>
            <a:r>
              <a:rPr lang="en-US" b="1" dirty="0" smtClean="0">
                <a:solidFill>
                  <a:srgbClr val="FF0000"/>
                </a:solidFill>
              </a:rPr>
              <a:t>HASIL </a:t>
            </a:r>
            <a:r>
              <a:rPr lang="en-US" b="1" dirty="0" smtClean="0">
                <a:solidFill>
                  <a:srgbClr val="FF0000"/>
                </a:solidFill>
              </a:rPr>
              <a:t>SAMPLE</a:t>
            </a:r>
            <a:br>
              <a:rPr lang="en-US" b="1" dirty="0" smtClean="0">
                <a:solidFill>
                  <a:srgbClr val="FF0000"/>
                </a:solidFill>
              </a:rPr>
            </a:b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b="1" dirty="0" smtClean="0">
                <a:solidFill>
                  <a:srgbClr val="00B050"/>
                </a:solidFill>
              </a:rPr>
              <a:t>PANDUAN AICPA AUDIT SAMPLING MENDESKRIPSI 2 METODE YG DPT DITERIMA UNT PROYEKSI JUMLAH SALAHSAJI YG DITEMUKAN DLM SAMPEL NONSTATISTIK</a:t>
            </a:r>
          </a:p>
        </p:txBody>
      </p:sp>
    </p:spTree>
    <p:extLst>
      <p:ext uri="{BB962C8B-B14F-4D97-AF65-F5344CB8AC3E}">
        <p14:creationId xmlns:p14="http://schemas.microsoft.com/office/powerpoint/2010/main" val="5976449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7030A0"/>
                </a:solidFill>
              </a:rPr>
              <a:t>1. PROYEKSI RASIO</a:t>
            </a:r>
            <a:br>
              <a:rPr lang="en-US" b="1" dirty="0" smtClean="0">
                <a:solidFill>
                  <a:srgbClr val="7030A0"/>
                </a:solidFill>
              </a:rPr>
            </a:b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4400" b="1" dirty="0" smtClean="0">
                <a:solidFill>
                  <a:srgbClr val="7030A0"/>
                </a:solidFill>
              </a:rPr>
              <a:t>JK AUDITOR MENEMUKAN SALAHSAJI $1.500 DLM SEBUAH SAMPLE $15.000, RASIO SAMPLE 10%, JK POPULASI $200.000  MK SALAH SAJI DIPROYEKSI 10$ DR $200.000 = $20.000</a:t>
            </a:r>
            <a:endParaRPr lang="en-US" sz="44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62015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7030A0"/>
                </a:solidFill>
              </a:rPr>
              <a:t>2. PROYEKSI PERBEDAAN: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>
                <a:solidFill>
                  <a:srgbClr val="7030A0"/>
                </a:solidFill>
              </a:rPr>
              <a:t>NAMA TEKNIK SAMPLING YG MENGGUNAKAN INFORMASI MENGENAI SALAH SAJI UNTUK MENENTUKAN UKURAN SAMPLE.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7030A0"/>
                </a:solidFill>
              </a:rPr>
              <a:t>MEMPROYEKSI SALAH SAJI RATA-2 TIAP DALAM SAMPEL PDA SEMUA JENIS ACCOUNT DALAM POPULASI</a:t>
            </a:r>
            <a:endParaRPr lang="en-US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82584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7030A0"/>
                </a:solidFill>
              </a:rPr>
              <a:t>SAMPEL SECARA HAPHAZARD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800" b="1" dirty="0" smtClean="0">
                <a:solidFill>
                  <a:srgbClr val="7030A0"/>
                </a:solidFill>
              </a:rPr>
              <a:t>UDITOR MENGGUNAKAN PERTIMBAGAN PROFESIONAL DAN PENGALAMAN UNTUK MENARIK SUATU KESIMPULAN</a:t>
            </a:r>
            <a:endParaRPr lang="en-US" sz="48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47238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PASANG SURUT PENGAMBILAN SAMPEL AUDIT STATISTIK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2800" b="1" dirty="0" smtClean="0">
                <a:solidFill>
                  <a:srgbClr val="FF0000"/>
                </a:solidFill>
              </a:rPr>
              <a:t>KENAPA SAMPLING AUDIT TIDK LAGI DIGERMARI</a:t>
            </a:r>
            <a:endParaRPr lang="en-US" sz="2800" b="1" dirty="0" smtClean="0">
              <a:solidFill>
                <a:srgbClr val="00B050"/>
              </a:solidFill>
            </a:endParaRPr>
          </a:p>
          <a:p>
            <a:pPr marL="514350" indent="-514350" algn="ctr">
              <a:buAutoNum type="arabicPeriod"/>
            </a:pPr>
            <a:r>
              <a:rPr lang="en-US" sz="2800" b="1" dirty="0" smtClean="0">
                <a:solidFill>
                  <a:srgbClr val="00B050"/>
                </a:solidFill>
              </a:rPr>
              <a:t>KAP TERLALU BERGANTUNG PADA TEKNIK SAMPLING STATISTIK UNTUK MENGELUARKAN PERTIMBANGAN YANG BAIK</a:t>
            </a:r>
          </a:p>
          <a:p>
            <a:pPr marL="514350" indent="-514350" algn="ctr">
              <a:buAutoNum type="arabicPeriod"/>
            </a:pPr>
            <a:r>
              <a:rPr lang="en-US" sz="2800" b="1" dirty="0" smtClean="0">
                <a:solidFill>
                  <a:srgbClr val="7030A0"/>
                </a:solidFill>
              </a:rPr>
              <a:t>AUDITOR BERPENGALAMAN MEMPUNYAI INTUITIF, TIDAK SELALU MEMILIKI PENGETAHUAN YG SESUAI DENGAN PENERAPAN SAMPLING STATISTIK DALAM KONTEKS AUDIT,UNTUK ITU SEJUMLAH KANTOR AUDIT BERPINDAH PD SAMPLING NON STATITIK DG PANDUAN BERDASAR PRTIMBANGAN</a:t>
            </a:r>
            <a:endParaRPr lang="en-US" sz="28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52038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SAMPLING VARIABEL KLASIK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b="1" dirty="0" smtClean="0">
                <a:solidFill>
                  <a:srgbClr val="7030A0"/>
                </a:solidFill>
              </a:rPr>
              <a:t>DPT SECARA MUDAH MENANGANI BAIK KESALAHAN LEBIH SAJI ATAUPUN </a:t>
            </a:r>
          </a:p>
          <a:p>
            <a:pPr marL="0" indent="0" algn="ctr">
              <a:buNone/>
            </a:pPr>
            <a:r>
              <a:rPr lang="en-US" b="1" dirty="0" smtClean="0">
                <a:solidFill>
                  <a:srgbClr val="7030A0"/>
                </a:solidFill>
              </a:rPr>
              <a:t>KURANG SAJI.</a:t>
            </a:r>
          </a:p>
          <a:p>
            <a:pPr marL="0" indent="0" algn="ctr">
              <a:buNone/>
            </a:pPr>
            <a:r>
              <a:rPr lang="en-US" b="1" dirty="0" smtClean="0">
                <a:solidFill>
                  <a:srgbClr val="7030A0"/>
                </a:solidFill>
              </a:rPr>
              <a:t>SAMPLING VARIABEL KLASIH </a:t>
            </a:r>
          </a:p>
          <a:p>
            <a:pPr marL="0" indent="0" algn="ctr">
              <a:buNone/>
            </a:pPr>
            <a:r>
              <a:rPr lang="en-US" b="1" dirty="0" smtClean="0">
                <a:solidFill>
                  <a:srgbClr val="7030A0"/>
                </a:solidFill>
              </a:rPr>
              <a:t>PALING SESUAI UNTUK POPULASI YG MENGANDUNG SALAH SAJI TINGKAT MODERAH HINGGA TINGGI</a:t>
            </a:r>
            <a:endParaRPr lang="en-US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31104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CONTOH PIUTANG :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dirty="0" smtClean="0"/>
              <a:t>ADA KREDIT TAK TERAPLIKASI </a:t>
            </a:r>
          </a:p>
          <a:p>
            <a:pPr algn="ctr"/>
            <a:r>
              <a:rPr lang="en-US" sz="5400" b="1" dirty="0" smtClean="0"/>
              <a:t>JMLAH YG RELATIF BESAR DARI SALAH SAJI YANG DIEKSPEKTASI</a:t>
            </a:r>
            <a:endParaRPr lang="en-US" sz="5400" b="1" dirty="0"/>
          </a:p>
        </p:txBody>
      </p:sp>
    </p:spTree>
    <p:extLst>
      <p:ext uri="{BB962C8B-B14F-4D97-AF65-F5344CB8AC3E}">
        <p14:creationId xmlns:p14="http://schemas.microsoft.com/office/powerpoint/2010/main" val="11215853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800" b="1" dirty="0" smtClean="0">
                <a:solidFill>
                  <a:srgbClr val="FF0000"/>
                </a:solidFill>
              </a:rPr>
              <a:t>SAMPLING UNIT MONETER </a:t>
            </a:r>
            <a:br>
              <a:rPr lang="en-US" sz="4800" b="1" dirty="0" smtClean="0">
                <a:solidFill>
                  <a:srgbClr val="FF0000"/>
                </a:solidFill>
              </a:rPr>
            </a:br>
            <a:r>
              <a:rPr lang="en-US" sz="4800" b="1" dirty="0" smtClean="0">
                <a:solidFill>
                  <a:srgbClr val="FF0000"/>
                </a:solidFill>
              </a:rPr>
              <a:t>(SUM)</a:t>
            </a:r>
            <a:endParaRPr lang="en-US" sz="48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b="1" dirty="0" smtClean="0">
                <a:solidFill>
                  <a:srgbClr val="00B050"/>
                </a:solidFill>
              </a:rPr>
              <a:t>MENGGUNAKAN TEORI SAMPLING ATRIBUT UNTUK MENYATAKANKESIMPULAN DALAM JUMLAH DOLAS, BUKAN SEBAGAI TINGKAT KEJADIAN</a:t>
            </a:r>
          </a:p>
          <a:p>
            <a:pPr marL="0" indent="0" algn="just">
              <a:buNone/>
            </a:pPr>
            <a:r>
              <a:rPr lang="en-US" b="1" dirty="0" smtClean="0">
                <a:solidFill>
                  <a:srgbClr val="7030A0"/>
                </a:solidFill>
              </a:rPr>
              <a:t>“SUM” DIKEMBANGKAN AUDITOR UNTUK MEMECAHKAN MASALAH KOMPLEKSITAS PERHITUANGAN TEKNIK SAMPLING STATISTIK LAINNYA DAN KRN SEBAGIAN BESAR POPULASI AKUNTANSI MENGANDUNG SALAH SAJI YANG RELATIF KECIL</a:t>
            </a:r>
            <a:endParaRPr lang="en-US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094926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CONTOH PERSEDIAAN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dirty="0" smtClean="0"/>
              <a:t>DIMANA PERBEDAAN AUDIT YG SIGNIFIKAN DIEKSPEKSTASI DIANTARA PENGUJIAN PENETAPAN HARGA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77634384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KEUNTUNGAN SAMPLING </a:t>
            </a:r>
            <a:br>
              <a:rPr lang="en-US" b="1" dirty="0" smtClean="0"/>
            </a:br>
            <a:r>
              <a:rPr lang="en-US" b="1" dirty="0" smtClean="0"/>
              <a:t>VARIABEL KLASIK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en-US" sz="4000" b="1" dirty="0" smtClean="0">
                <a:solidFill>
                  <a:srgbClr val="7030A0"/>
                </a:solidFill>
              </a:rPr>
              <a:t>KTK AUDITOR MENGHARAPKAN SEBUAH JUMLAH YG RELATIF BESAR BERBEDA ANTARA NILAI BUKU DAN NILAI AUDIT, METODE INI AKAN MENORMALKAN HASIL DLAM UKURAN SAMPEL LEBIHKECIL DARIPAD SAMPLING UNIT MONETER</a:t>
            </a:r>
            <a:endParaRPr lang="en-US" sz="40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50216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9058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 smtClean="0">
                <a:solidFill>
                  <a:srgbClr val="FF0000"/>
                </a:solidFill>
              </a:rPr>
              <a:t>SECARA FAKTA SUM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4000" b="1" dirty="0" smtClean="0">
                <a:solidFill>
                  <a:srgbClr val="00B050"/>
                </a:solidFill>
              </a:rPr>
              <a:t>DIRANCANG UNTUK MENGUJI JUMLAH MONETER DARIPADA EFEKTIVITAS PENGEDALIAN INTERNAL YANG MENYEBABKAN PERBEDAAN. </a:t>
            </a:r>
            <a:r>
              <a:rPr lang="en-US" sz="4000" b="1" dirty="0" smtClean="0">
                <a:solidFill>
                  <a:srgbClr val="7030A0"/>
                </a:solidFill>
              </a:rPr>
              <a:t>PERBEDAAN INI DIDORONG OLEH KARAKTERISTIK PENYIMPANGAN PENGENDALIAN DAN SALAH SAJI MONETER</a:t>
            </a:r>
            <a:endParaRPr lang="en-US" sz="40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17618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KONSEP DASAR YG MENDASARI SUM CUKUP SEDERHANA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3600" b="1" dirty="0" smtClean="0">
                <a:solidFill>
                  <a:srgbClr val="00B050"/>
                </a:solidFill>
              </a:rPr>
              <a:t>SUM MENGGUNAKAN TEORI SAMPLING ATRIBUT UNTUK MENGESTIMASI PERSENTASE UNIT MONETER DALAM POPULASI YG MUNGKIN SALAH SAJI DAN KEMUDIAN MENGALIKAN PERSENTASE INI BERDASARKAN SUATU ESTIMASI SEBERAPA BANYAK DOLAR YANG SALAH SAJI</a:t>
            </a:r>
            <a:endParaRPr lang="en-US" sz="36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00940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SUM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914401"/>
            <a:ext cx="4040188" cy="685800"/>
          </a:xfrm>
        </p:spPr>
        <p:txBody>
          <a:bodyPr>
            <a:noAutofit/>
          </a:bodyPr>
          <a:lstStyle/>
          <a:p>
            <a:pPr algn="ctr"/>
            <a:r>
              <a:rPr lang="en-US" sz="3600" dirty="0" smtClean="0">
                <a:solidFill>
                  <a:srgbClr val="FF0000"/>
                </a:solidFill>
              </a:rPr>
              <a:t>KELEBIHAN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447800"/>
            <a:ext cx="4040188" cy="4678363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en-US" sz="3200" b="1" dirty="0" smtClean="0">
                <a:solidFill>
                  <a:srgbClr val="00B050"/>
                </a:solidFill>
              </a:rPr>
              <a:t>KTK AUDITOR MENGHARAPKAN SALAH SAJI KECIL BAHKAN NOL, SUM HASILKAN UKURAN SAMPLE YG LEBIH KECIL DRPD SAMPLING VARIABEL KLASIK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914401"/>
            <a:ext cx="4041775" cy="609599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>
                <a:solidFill>
                  <a:srgbClr val="FF0000"/>
                </a:solidFill>
              </a:rPr>
              <a:t>KEKURANGAN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7800"/>
            <a:ext cx="4041775" cy="4678363"/>
          </a:xfrm>
        </p:spPr>
        <p:txBody>
          <a:bodyPr>
            <a:normAutofit fontScale="77500" lnSpcReduction="20000"/>
          </a:bodyPr>
          <a:lstStyle/>
          <a:p>
            <a:pPr marL="457200" indent="-457200">
              <a:buAutoNum type="arabicPeriod"/>
            </a:pPr>
            <a:r>
              <a:rPr lang="en-US" sz="3300" b="1" dirty="0" smtClean="0">
                <a:solidFill>
                  <a:srgbClr val="00B050"/>
                </a:solidFill>
              </a:rPr>
              <a:t>PEMILIHAN SALDO NOL/NEGATIF  MENSYARATKAN PERTIMBANGAN RANCANGAN KHUSUS. AUDITOR HRS MENGUJI BARANG SECARA TERPISAH KRN BRG TERSEBUT TIDAK AKAN TERPILIH BILA MENGGUNAKAN METODE PEMILIHAN PROBABILITAS PD UKURAN</a:t>
            </a:r>
          </a:p>
          <a:p>
            <a:pPr marL="457200" indent="-45720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24701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SUM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914401"/>
            <a:ext cx="4040188" cy="685800"/>
          </a:xfrm>
        </p:spPr>
        <p:txBody>
          <a:bodyPr>
            <a:noAutofit/>
          </a:bodyPr>
          <a:lstStyle/>
          <a:p>
            <a:pPr algn="ctr"/>
            <a:r>
              <a:rPr lang="en-US" sz="3600" dirty="0" smtClean="0">
                <a:solidFill>
                  <a:srgbClr val="FF0000"/>
                </a:solidFill>
              </a:rPr>
              <a:t>KELEBIHAN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447800"/>
            <a:ext cx="4040188" cy="46783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rgbClr val="00B050"/>
                </a:solidFill>
              </a:rPr>
              <a:t>2. KTK GUNAKAN PROSEDUR  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smtClean="0">
                <a:solidFill>
                  <a:srgbClr val="00B050"/>
                </a:solidFill>
              </a:rPr>
              <a:t>    PEMILIHAN PROBABILITAS , 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smtClean="0">
                <a:solidFill>
                  <a:srgbClr val="00B050"/>
                </a:solidFill>
              </a:rPr>
              <a:t>    SUM OTOMATIS 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smtClean="0">
                <a:solidFill>
                  <a:srgbClr val="00B050"/>
                </a:solidFill>
              </a:rPr>
              <a:t>    MENGHASILKAN SAMPEL 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smtClean="0">
                <a:solidFill>
                  <a:srgbClr val="00B050"/>
                </a:solidFill>
              </a:rPr>
              <a:t>    TERSTRATIFIKASI KRN 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smtClean="0">
                <a:solidFill>
                  <a:srgbClr val="00B050"/>
                </a:solidFill>
              </a:rPr>
              <a:t>    BARANG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smtClean="0">
                <a:solidFill>
                  <a:srgbClr val="00B050"/>
                </a:solidFill>
              </a:rPr>
              <a:t>    YG DIJADIKAN SAMPEL 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smtClean="0">
                <a:solidFill>
                  <a:srgbClr val="00B050"/>
                </a:solidFill>
              </a:rPr>
              <a:t>    DIPILIH 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smtClean="0">
                <a:solidFill>
                  <a:srgbClr val="00B050"/>
                </a:solidFill>
              </a:rPr>
              <a:t>    SECARA PROPORSIOANL PD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smtClean="0">
                <a:solidFill>
                  <a:srgbClr val="00B050"/>
                </a:solidFill>
              </a:rPr>
              <a:t>    JUMLAH DOLARNYA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914401"/>
            <a:ext cx="4041775" cy="609599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>
                <a:solidFill>
                  <a:srgbClr val="FF0000"/>
                </a:solidFill>
              </a:rPr>
              <a:t>KEKURANGAN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7800"/>
            <a:ext cx="4041775" cy="46783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3300" dirty="0" smtClean="0"/>
              <a:t>2. </a:t>
            </a:r>
            <a:r>
              <a:rPr lang="en-US" sz="3300" b="1" dirty="0" smtClean="0">
                <a:solidFill>
                  <a:srgbClr val="00B050"/>
                </a:solidFill>
              </a:rPr>
              <a:t>SUM </a:t>
            </a:r>
          </a:p>
          <a:p>
            <a:pPr marL="0" indent="0">
              <a:buNone/>
            </a:pPr>
            <a:r>
              <a:rPr lang="en-US" sz="3300" b="1" dirty="0">
                <a:solidFill>
                  <a:srgbClr val="00B050"/>
                </a:solidFill>
              </a:rPr>
              <a:t> </a:t>
            </a:r>
            <a:r>
              <a:rPr lang="en-US" sz="3300" b="1" dirty="0" smtClean="0">
                <a:solidFill>
                  <a:srgbClr val="00B050"/>
                </a:solidFill>
              </a:rPr>
              <a:t>   MENGASUMSIKAN </a:t>
            </a:r>
          </a:p>
          <a:p>
            <a:pPr marL="0" indent="0">
              <a:buNone/>
            </a:pPr>
            <a:r>
              <a:rPr lang="en-US" sz="3300" b="1" dirty="0">
                <a:solidFill>
                  <a:srgbClr val="00B050"/>
                </a:solidFill>
              </a:rPr>
              <a:t> </a:t>
            </a:r>
            <a:r>
              <a:rPr lang="en-US" sz="3300" b="1" dirty="0" smtClean="0">
                <a:solidFill>
                  <a:srgbClr val="00B050"/>
                </a:solidFill>
              </a:rPr>
              <a:t>   BHW JUMLAH YG </a:t>
            </a:r>
          </a:p>
          <a:p>
            <a:pPr marL="0" indent="0">
              <a:buNone/>
            </a:pPr>
            <a:r>
              <a:rPr lang="en-US" sz="3300" b="1" dirty="0">
                <a:solidFill>
                  <a:srgbClr val="00B050"/>
                </a:solidFill>
              </a:rPr>
              <a:t> </a:t>
            </a:r>
            <a:r>
              <a:rPr lang="en-US" sz="3300" b="1" dirty="0" smtClean="0">
                <a:solidFill>
                  <a:srgbClr val="00B050"/>
                </a:solidFill>
              </a:rPr>
              <a:t>   DIAUDIT DR BARANG </a:t>
            </a:r>
          </a:p>
          <a:p>
            <a:pPr marL="0" indent="0">
              <a:buNone/>
            </a:pPr>
            <a:r>
              <a:rPr lang="en-US" sz="3300" b="1" dirty="0">
                <a:solidFill>
                  <a:srgbClr val="00B050"/>
                </a:solidFill>
              </a:rPr>
              <a:t> </a:t>
            </a:r>
            <a:r>
              <a:rPr lang="en-US" sz="3300" b="1" dirty="0" smtClean="0">
                <a:solidFill>
                  <a:srgbClr val="00B050"/>
                </a:solidFill>
              </a:rPr>
              <a:t>   SAMPEL TIDAK </a:t>
            </a:r>
          </a:p>
          <a:p>
            <a:pPr marL="0" indent="0">
              <a:buNone/>
            </a:pPr>
            <a:r>
              <a:rPr lang="en-US" sz="3300" b="1" dirty="0">
                <a:solidFill>
                  <a:srgbClr val="00B050"/>
                </a:solidFill>
              </a:rPr>
              <a:t> </a:t>
            </a:r>
            <a:r>
              <a:rPr lang="en-US" sz="3300" b="1" dirty="0" smtClean="0">
                <a:solidFill>
                  <a:srgbClr val="00B050"/>
                </a:solidFill>
              </a:rPr>
              <a:t>   DALAM KESALAHAN </a:t>
            </a:r>
          </a:p>
          <a:p>
            <a:pPr marL="0" indent="0">
              <a:buNone/>
            </a:pPr>
            <a:r>
              <a:rPr lang="en-US" sz="3300" b="1" dirty="0">
                <a:solidFill>
                  <a:srgbClr val="00B050"/>
                </a:solidFill>
              </a:rPr>
              <a:t> </a:t>
            </a:r>
            <a:r>
              <a:rPr lang="en-US" sz="3300" b="1" dirty="0" smtClean="0">
                <a:solidFill>
                  <a:srgbClr val="00B050"/>
                </a:solidFill>
              </a:rPr>
              <a:t>   LEBIH DR 100%, JIKA </a:t>
            </a:r>
          </a:p>
          <a:p>
            <a:pPr marL="0" indent="0">
              <a:buNone/>
            </a:pPr>
            <a:r>
              <a:rPr lang="en-US" sz="3300" b="1" dirty="0">
                <a:solidFill>
                  <a:srgbClr val="00B050"/>
                </a:solidFill>
              </a:rPr>
              <a:t> </a:t>
            </a:r>
            <a:r>
              <a:rPr lang="en-US" sz="3300" b="1" dirty="0" smtClean="0">
                <a:solidFill>
                  <a:srgbClr val="00B050"/>
                </a:solidFill>
              </a:rPr>
              <a:t>   LEBIH MAKA SAMPLE </a:t>
            </a:r>
          </a:p>
          <a:p>
            <a:pPr marL="0" indent="0">
              <a:buNone/>
            </a:pPr>
            <a:r>
              <a:rPr lang="en-US" sz="3300" b="1" dirty="0">
                <a:solidFill>
                  <a:srgbClr val="00B050"/>
                </a:solidFill>
              </a:rPr>
              <a:t> </a:t>
            </a:r>
            <a:r>
              <a:rPr lang="en-US" sz="3300" b="1" dirty="0" smtClean="0">
                <a:solidFill>
                  <a:srgbClr val="00B050"/>
                </a:solidFill>
              </a:rPr>
              <a:t>   HRS DIPERLUAS</a:t>
            </a:r>
          </a:p>
          <a:p>
            <a:pPr marL="457200" indent="-45720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06098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SUM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914401"/>
            <a:ext cx="4040188" cy="685800"/>
          </a:xfrm>
        </p:spPr>
        <p:txBody>
          <a:bodyPr>
            <a:noAutofit/>
          </a:bodyPr>
          <a:lstStyle/>
          <a:p>
            <a:pPr algn="ctr"/>
            <a:r>
              <a:rPr lang="en-US" sz="3600" dirty="0" smtClean="0">
                <a:solidFill>
                  <a:srgbClr val="FF0000"/>
                </a:solidFill>
              </a:rPr>
              <a:t>KELEBIHAN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447800"/>
            <a:ext cx="4040188" cy="46783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rgbClr val="00B050"/>
                </a:solidFill>
              </a:rPr>
              <a:t>3. SUM TIDAK 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smtClean="0">
                <a:solidFill>
                  <a:srgbClr val="00B050"/>
                </a:solidFill>
              </a:rPr>
              <a:t>    MENSYARATKAN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smtClean="0">
                <a:solidFill>
                  <a:srgbClr val="00B050"/>
                </a:solidFill>
              </a:rPr>
              <a:t>   UNTUK MEMBUAT ASUMSI 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smtClean="0">
                <a:solidFill>
                  <a:srgbClr val="00B050"/>
                </a:solidFill>
              </a:rPr>
              <a:t>   APAPUN MENGENAI 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smtClean="0">
                <a:solidFill>
                  <a:srgbClr val="00B050"/>
                </a:solidFill>
              </a:rPr>
              <a:t>   DISTRIBUSI SALAHSAJI 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smtClean="0">
                <a:solidFill>
                  <a:srgbClr val="00B050"/>
                </a:solidFill>
              </a:rPr>
              <a:t>   SEBAGAIMANAN SAMPLING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smtClean="0">
                <a:solidFill>
                  <a:srgbClr val="00B050"/>
                </a:solidFill>
              </a:rPr>
              <a:t>   VARIABEL KLASIK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914401"/>
            <a:ext cx="4041775" cy="609599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>
                <a:solidFill>
                  <a:srgbClr val="FF0000"/>
                </a:solidFill>
              </a:rPr>
              <a:t>KEKURANGAN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7800"/>
            <a:ext cx="4041775" cy="467836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sz="3300" b="1" dirty="0" smtClean="0">
                <a:solidFill>
                  <a:srgbClr val="00B050"/>
                </a:solidFill>
              </a:rPr>
              <a:t>3. KTK LEBIH DR 1 /2 SALAH </a:t>
            </a:r>
          </a:p>
          <a:p>
            <a:pPr marL="0" indent="0">
              <a:buNone/>
            </a:pPr>
            <a:r>
              <a:rPr lang="en-US" sz="3300" b="1" dirty="0">
                <a:solidFill>
                  <a:srgbClr val="00B050"/>
                </a:solidFill>
              </a:rPr>
              <a:t> </a:t>
            </a:r>
            <a:r>
              <a:rPr lang="en-US" sz="3300" b="1" dirty="0" smtClean="0">
                <a:solidFill>
                  <a:srgbClr val="00B050"/>
                </a:solidFill>
              </a:rPr>
              <a:t>   SAJI DIDETEKSI DG </a:t>
            </a:r>
          </a:p>
          <a:p>
            <a:pPr marL="0" indent="0">
              <a:buNone/>
            </a:pPr>
            <a:r>
              <a:rPr lang="en-US" sz="3300" b="1" dirty="0">
                <a:solidFill>
                  <a:srgbClr val="00B050"/>
                </a:solidFill>
              </a:rPr>
              <a:t> </a:t>
            </a:r>
            <a:r>
              <a:rPr lang="en-US" sz="3300" b="1" dirty="0" smtClean="0">
                <a:solidFill>
                  <a:srgbClr val="00B050"/>
                </a:solidFill>
              </a:rPr>
              <a:t>   MENGGUNAKAN </a:t>
            </a:r>
          </a:p>
          <a:p>
            <a:pPr marL="0" indent="0">
              <a:buNone/>
            </a:pPr>
            <a:r>
              <a:rPr lang="en-US" sz="3300" b="1" dirty="0">
                <a:solidFill>
                  <a:srgbClr val="00B050"/>
                </a:solidFill>
              </a:rPr>
              <a:t> </a:t>
            </a:r>
            <a:r>
              <a:rPr lang="en-US" sz="3300" b="1" dirty="0" smtClean="0">
                <a:solidFill>
                  <a:srgbClr val="00B050"/>
                </a:solidFill>
              </a:rPr>
              <a:t>   PENDEKATAN SUM, </a:t>
            </a:r>
          </a:p>
          <a:p>
            <a:pPr marL="0" indent="0">
              <a:buNone/>
            </a:pPr>
            <a:r>
              <a:rPr lang="en-US" sz="3300" b="1" dirty="0">
                <a:solidFill>
                  <a:srgbClr val="00B050"/>
                </a:solidFill>
              </a:rPr>
              <a:t> </a:t>
            </a:r>
            <a:r>
              <a:rPr lang="en-US" sz="3300" b="1" dirty="0" smtClean="0">
                <a:solidFill>
                  <a:srgbClr val="00B050"/>
                </a:solidFill>
              </a:rPr>
              <a:t>   PERHITUNGAN HASIL </a:t>
            </a:r>
          </a:p>
          <a:p>
            <a:pPr marL="0" indent="0">
              <a:buNone/>
            </a:pPr>
            <a:r>
              <a:rPr lang="en-US" sz="3300" b="1" dirty="0" smtClean="0">
                <a:solidFill>
                  <a:srgbClr val="00B050"/>
                </a:solidFill>
              </a:rPr>
              <a:t>    SAMPEL UNGKIN SAJA </a:t>
            </a:r>
          </a:p>
          <a:p>
            <a:pPr marL="0" indent="0">
              <a:buNone/>
            </a:pPr>
            <a:r>
              <a:rPr lang="en-US" sz="3300" b="1" dirty="0">
                <a:solidFill>
                  <a:srgbClr val="00B050"/>
                </a:solidFill>
              </a:rPr>
              <a:t> </a:t>
            </a:r>
            <a:r>
              <a:rPr lang="en-US" sz="3300" b="1" dirty="0" smtClean="0">
                <a:solidFill>
                  <a:srgbClr val="00B050"/>
                </a:solidFill>
              </a:rPr>
              <a:t>   DISAJIKAN LEBIH BESAR DR </a:t>
            </a:r>
          </a:p>
          <a:p>
            <a:pPr marL="0" indent="0">
              <a:buNone/>
            </a:pPr>
            <a:r>
              <a:rPr lang="en-US" sz="3300" b="1" dirty="0">
                <a:solidFill>
                  <a:srgbClr val="00B050"/>
                </a:solidFill>
              </a:rPr>
              <a:t> </a:t>
            </a:r>
            <a:r>
              <a:rPr lang="en-US" sz="3300" b="1" dirty="0" smtClean="0">
                <a:solidFill>
                  <a:srgbClr val="00B050"/>
                </a:solidFill>
              </a:rPr>
              <a:t>   CADANGAN RISIKO </a:t>
            </a:r>
          </a:p>
          <a:p>
            <a:pPr marL="0" indent="0">
              <a:buNone/>
            </a:pPr>
            <a:r>
              <a:rPr lang="en-US" sz="3300" b="1" dirty="0">
                <a:solidFill>
                  <a:srgbClr val="00B050"/>
                </a:solidFill>
              </a:rPr>
              <a:t> </a:t>
            </a:r>
            <a:r>
              <a:rPr lang="en-US" sz="3300" b="1" dirty="0" smtClean="0">
                <a:solidFill>
                  <a:srgbClr val="00B050"/>
                </a:solidFill>
              </a:rPr>
              <a:t>   SAMPLING. INI TERJADI KRN </a:t>
            </a:r>
          </a:p>
          <a:p>
            <a:pPr marL="0" indent="0">
              <a:buNone/>
            </a:pPr>
            <a:r>
              <a:rPr lang="en-US" sz="3300" b="1" dirty="0">
                <a:solidFill>
                  <a:srgbClr val="00B050"/>
                </a:solidFill>
              </a:rPr>
              <a:t> </a:t>
            </a:r>
            <a:r>
              <a:rPr lang="en-US" sz="3300" b="1" dirty="0" smtClean="0">
                <a:solidFill>
                  <a:srgbClr val="00B050"/>
                </a:solidFill>
              </a:rPr>
              <a:t>   METODE YG DIGUNAKAN </a:t>
            </a:r>
          </a:p>
          <a:p>
            <a:pPr marL="0" indent="0">
              <a:buNone/>
            </a:pPr>
            <a:r>
              <a:rPr lang="en-US" sz="3300" b="1" dirty="0">
                <a:solidFill>
                  <a:srgbClr val="00B050"/>
                </a:solidFill>
              </a:rPr>
              <a:t> </a:t>
            </a:r>
            <a:r>
              <a:rPr lang="en-US" sz="3300" b="1" dirty="0" smtClean="0">
                <a:solidFill>
                  <a:srgbClr val="00B050"/>
                </a:solidFill>
              </a:rPr>
              <a:t>   UNTUK MENETAPKAN </a:t>
            </a:r>
          </a:p>
          <a:p>
            <a:pPr marL="0" indent="0">
              <a:buNone/>
            </a:pPr>
            <a:r>
              <a:rPr lang="en-US" sz="3300" b="1" dirty="0">
                <a:solidFill>
                  <a:srgbClr val="00B050"/>
                </a:solidFill>
              </a:rPr>
              <a:t> </a:t>
            </a:r>
            <a:r>
              <a:rPr lang="en-US" sz="3300" b="1" dirty="0" smtClean="0">
                <a:solidFill>
                  <a:srgbClr val="00B050"/>
                </a:solidFill>
              </a:rPr>
              <a:t>   JUMLAH SALAH SAJI ADL </a:t>
            </a:r>
          </a:p>
          <a:p>
            <a:pPr marL="0" indent="0">
              <a:buNone/>
            </a:pPr>
            <a:r>
              <a:rPr lang="en-US" sz="3300" b="1" dirty="0">
                <a:solidFill>
                  <a:srgbClr val="00B050"/>
                </a:solidFill>
              </a:rPr>
              <a:t> </a:t>
            </a:r>
            <a:r>
              <a:rPr lang="en-US" sz="3300" b="1" dirty="0" smtClean="0">
                <a:solidFill>
                  <a:srgbClr val="00B050"/>
                </a:solidFill>
              </a:rPr>
              <a:t>   KONSERVATIF</a:t>
            </a:r>
            <a:endParaRPr lang="en-US" sz="3300" b="1" dirty="0">
              <a:solidFill>
                <a:srgbClr val="00B050"/>
              </a:solidFill>
            </a:endParaRPr>
          </a:p>
          <a:p>
            <a:pPr marL="457200" indent="-45720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06098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LANGKAH-2 DLM APLIKASI “SUM”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AutoNum type="alphaUcPeriod"/>
            </a:pPr>
            <a:r>
              <a:rPr lang="en-US" b="1" dirty="0" smtClean="0">
                <a:solidFill>
                  <a:srgbClr val="00B050"/>
                </a:solidFill>
              </a:rPr>
              <a:t>PERENCANAAN</a:t>
            </a:r>
          </a:p>
          <a:p>
            <a:pPr marL="514350" indent="-514350">
              <a:buAutoNum type="arabicPeriod"/>
            </a:pPr>
            <a:r>
              <a:rPr lang="en-US" b="1" dirty="0" smtClean="0">
                <a:solidFill>
                  <a:srgbClr val="00B050"/>
                </a:solidFill>
              </a:rPr>
              <a:t>TENTUKAN TUJUAN PENGUJIAN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smtClean="0">
                <a:solidFill>
                  <a:srgbClr val="00B050"/>
                </a:solidFill>
              </a:rPr>
              <a:t>     a. </a:t>
            </a:r>
            <a:r>
              <a:rPr lang="en-US" b="1" dirty="0" err="1" smtClean="0">
                <a:solidFill>
                  <a:srgbClr val="00B050"/>
                </a:solidFill>
              </a:rPr>
              <a:t>Kewajaran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asersi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ttg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saldo</a:t>
            </a:r>
            <a:endParaRPr lang="en-US" b="1" dirty="0" smtClean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smtClean="0">
                <a:solidFill>
                  <a:srgbClr val="00B050"/>
                </a:solidFill>
              </a:rPr>
              <a:t>     b. </a:t>
            </a:r>
            <a:r>
              <a:rPr lang="en-US" b="1" dirty="0" err="1" smtClean="0">
                <a:solidFill>
                  <a:srgbClr val="00B050"/>
                </a:solidFill>
              </a:rPr>
              <a:t>Mengembangkan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estimasi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dr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bbrp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jumlah</a:t>
            </a:r>
            <a:endParaRPr lang="en-US" b="1" dirty="0" smtClean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b="1" dirty="0" smtClean="0">
                <a:solidFill>
                  <a:srgbClr val="7030A0"/>
                </a:solidFill>
              </a:rPr>
              <a:t>2. MENDEFINISIKAN KARAKTERISTIK POPULASI</a:t>
            </a:r>
          </a:p>
          <a:p>
            <a:pPr marL="0" indent="0">
              <a:buNone/>
            </a:pP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smtClean="0">
                <a:solidFill>
                  <a:srgbClr val="7030A0"/>
                </a:solidFill>
              </a:rPr>
              <a:t>    a. </a:t>
            </a:r>
            <a:r>
              <a:rPr lang="en-US" b="1" dirty="0" err="1" smtClean="0">
                <a:solidFill>
                  <a:srgbClr val="7030A0"/>
                </a:solidFill>
              </a:rPr>
              <a:t>Mendefinisikan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populasi</a:t>
            </a:r>
            <a:endParaRPr lang="en-US" b="1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smtClean="0">
                <a:solidFill>
                  <a:srgbClr val="7030A0"/>
                </a:solidFill>
              </a:rPr>
              <a:t>    b. </a:t>
            </a:r>
            <a:r>
              <a:rPr lang="en-US" b="1" dirty="0" err="1" smtClean="0">
                <a:solidFill>
                  <a:srgbClr val="7030A0"/>
                </a:solidFill>
              </a:rPr>
              <a:t>Mendefinisikan</a:t>
            </a:r>
            <a:r>
              <a:rPr lang="en-US" b="1" dirty="0" smtClean="0">
                <a:solidFill>
                  <a:srgbClr val="7030A0"/>
                </a:solidFill>
              </a:rPr>
              <a:t> unit </a:t>
            </a:r>
            <a:r>
              <a:rPr lang="en-US" b="1" dirty="0" err="1" smtClean="0">
                <a:solidFill>
                  <a:srgbClr val="7030A0"/>
                </a:solidFill>
              </a:rPr>
              <a:t>pengambilan</a:t>
            </a:r>
            <a:r>
              <a:rPr lang="en-US" b="1" dirty="0" smtClean="0">
                <a:solidFill>
                  <a:srgbClr val="7030A0"/>
                </a:solidFill>
              </a:rPr>
              <a:t> sample</a:t>
            </a:r>
          </a:p>
          <a:p>
            <a:pPr marL="0" indent="0">
              <a:buNone/>
            </a:pP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smtClean="0">
                <a:solidFill>
                  <a:srgbClr val="7030A0"/>
                </a:solidFill>
              </a:rPr>
              <a:t>    c. </a:t>
            </a:r>
            <a:r>
              <a:rPr lang="en-US" b="1" dirty="0" err="1" smtClean="0">
                <a:solidFill>
                  <a:srgbClr val="7030A0"/>
                </a:solidFill>
              </a:rPr>
              <a:t>Mendefinisikan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suatu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salah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saji</a:t>
            </a:r>
            <a:endParaRPr lang="en-US" b="1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1744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1126</Words>
  <Application>Microsoft Office PowerPoint</Application>
  <PresentationFormat>On-screen Show (4:3)</PresentationFormat>
  <Paragraphs>235</Paragraphs>
  <Slides>32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Office Theme</vt:lpstr>
      <vt:lpstr>SAMPLING UNTUK PENGUJIAN SUBSTANTIF</vt:lpstr>
      <vt:lpstr>3 PENENTU UKURAN SAMPEL :</vt:lpstr>
      <vt:lpstr>SAMPLING UNIT MONETER  (SUM)</vt:lpstr>
      <vt:lpstr>SECARA FAKTA SUM</vt:lpstr>
      <vt:lpstr>KONSEP DASAR YG MENDASARI SUM CUKUP SEDERHANA</vt:lpstr>
      <vt:lpstr>SUM</vt:lpstr>
      <vt:lpstr>SUM</vt:lpstr>
      <vt:lpstr>SUM</vt:lpstr>
      <vt:lpstr>LANGKAH-2 DLM APLIKASI “SUM”</vt:lpstr>
      <vt:lpstr>LANGKAH-2 DLM APLIKASI “SUM”</vt:lpstr>
      <vt:lpstr>LANGKAH-2 DLM APLIKASI “SUM”</vt:lpstr>
      <vt:lpstr>LANGKAH-2 DLM APLIKASI “SUM”</vt:lpstr>
      <vt:lpstr>INFORMASI CONTOH :</vt:lpstr>
      <vt:lpstr>TINGKAT KEYAKINAN YG DIINGINKAN 95%</vt:lpstr>
      <vt:lpstr>PowerPoint Presentation</vt:lpstr>
      <vt:lpstr>PowerPoint Presentation</vt:lpstr>
      <vt:lpstr>CONTOH KESIMPULAN :</vt:lpstr>
      <vt:lpstr>PENGAMBILAN SAMPLE NONSTATISTIK UNTUK PENGUJIAN</vt:lpstr>
      <vt:lpstr> 1. MENGIDENTIFIKASI SAMPEL SIGNIFIKAN SECARA INDIVIDUAL </vt:lpstr>
      <vt:lpstr>2. MENENTUKAN UKURAN SAMPEL </vt:lpstr>
      <vt:lpstr>3. PEMILIHAN SAMPLE :</vt:lpstr>
      <vt:lpstr>PowerPoint Presentation</vt:lpstr>
      <vt:lpstr>  4. MENGHITUNG HASIL SAMPLE </vt:lpstr>
      <vt:lpstr>1. PROYEKSI RASIO </vt:lpstr>
      <vt:lpstr>2. PROYEKSI PERBEDAAN:</vt:lpstr>
      <vt:lpstr>SAMPEL SECARA HAPHAZARD</vt:lpstr>
      <vt:lpstr>PASANG SURUT PENGAMBILAN SAMPEL AUDIT STATISTIK</vt:lpstr>
      <vt:lpstr>SAMPLING VARIABEL KLASIK</vt:lpstr>
      <vt:lpstr>CONTOH PIUTANG :</vt:lpstr>
      <vt:lpstr>CONTOH PERSEDIAAN</vt:lpstr>
      <vt:lpstr>KEUNTUNGAN SAMPLING  VARIABEL KLASIK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SAMPLING UNTUK PENGUJIAN SUBSTANTIF</dc:title>
  <dc:creator>anik</dc:creator>
  <cp:lastModifiedBy>anik</cp:lastModifiedBy>
  <cp:revision>27</cp:revision>
  <dcterms:created xsi:type="dcterms:W3CDTF">2015-06-02T06:35:50Z</dcterms:created>
  <dcterms:modified xsi:type="dcterms:W3CDTF">2015-06-12T08:36:58Z</dcterms:modified>
</cp:coreProperties>
</file>